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62.96511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3-02-21T16:16:47.9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29092 13596 0,'0'40'469,"0"0"-344,0 0-94,0-80 375,0 0-359,0 0 62,0-1-77,0 1 140,40 40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AF3FEA-C985-F236-578B-31A062C66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BFE0D2D-452D-3191-0C70-FBDC5A9A5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FE07EB-202A-3E35-9CB8-C59E9D050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0B7AE6-658D-41F6-EBD3-1C11A3E30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280BE2-E3BB-C23F-32C5-5B8D8916C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756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DD0327-9CBC-D098-9C66-ED124DC0A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381678-6268-BAF7-B21A-721F4FA5F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1C483D-AA01-942F-36D0-8893DE268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EBC714-A63B-3707-A21B-DC2A25695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73D8B1-C118-ADE2-6029-EDC8ADF0F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504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A43A16-BF76-B86C-F7E0-C6B34465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2F4150-0608-39A1-894E-D533679D2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952920-DC1B-8547-BC52-2DCE1F22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DF386E-00B4-5963-19A1-E509BCCB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F86743-367B-3D08-CFDD-321EAD00B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91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6608CD-F03F-C94F-FBFB-40A27DC8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26AA95-FA93-A744-0DFE-9338DFA848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F922AA-6A41-D2AA-9253-714B342BF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9238F0-C61A-28F1-9E66-8D19536FD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D6AF07-E82E-EE00-EA65-5DC016CAD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60587B-655D-21A8-5C54-52122A9FE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537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92567D-FD79-7FA9-9508-191ACDDF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8BCF76-012E-AB03-4852-2822E4A90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843809-35EA-B553-8EC1-86323C747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A48D323-7D8B-B751-29BA-3D7716304E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72B1147-EA7B-049C-D8BF-A74055D3CF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3A49BEC-6EBF-E7F6-5BE8-71380407A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F29E89-2A68-B400-2758-EEEB527B2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C60F10E-A9CF-8B2A-B0AC-E26B56738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25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122344-64D7-0858-DD1D-822CF5DC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61DAEC-E129-883A-9CD9-854D953D7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862446-14E5-3438-AD15-AC7D0839E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55FD477-5E0C-B135-6FEE-E3E6E835C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100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7CC5AC0-7D7E-72D6-1FBD-C2EA3CEDE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3DB3A24-A9F2-E4F8-F3D0-231F0761F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824142-38B0-612B-1CCA-1FECE8AAD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683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C14E14-387C-B0FA-C3AA-D0937BA9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FE4A5C-C627-09B0-CE4D-A309F7D52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99047B-DEF0-D47E-E7E4-1B4A42A9A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77ADAF-BFC8-A63A-5864-CA79D8FB9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CA5400-8F4F-1781-A17A-27A512329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911B6A-C7D1-9056-DA11-B3364FFF3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613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471C9-040A-AD53-08B7-949790797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8B92561-8939-4CC5-DD05-794E6D3AA5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9A42BE-57FD-541B-8197-C4B05B8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616A2F-898C-47A6-7AEA-4212E08C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F1523D-1A01-283E-258C-B9E2783F9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21F6D29-F6C1-A23E-50E5-1157A7174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009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EBFC27-2A51-31B5-F7F7-889BC623D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A73485-8693-1118-01DF-CF2029E1D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4C62E2-D54F-B02C-6DC2-DDE4B57FF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10CC99-EBCA-FB33-2687-0DE1699A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A8E541-11CC-7D9A-9A2A-FD2B0B1FF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254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08A5C9F-A2C9-705C-73CA-F701F0885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4AE01B3-1B8A-E384-2B12-58C0EFC14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765A04-6306-2F28-A099-FCF697A1A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7FBA52-C167-7951-2AB0-688F7E9B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E65BBE-A430-5E00-2BDA-9723F35F6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69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875D3A1-8182-3F7A-1DAF-DEAD1B933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CC09CF-3A44-2593-0D7F-7029FF4C7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3204D2-F703-3F40-6AD3-0AEBB33AB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5133D-F079-4C32-88ED-6E1A8B3D0A19}" type="datetimeFigureOut">
              <a:rPr lang="fr-FR" smtClean="0"/>
              <a:t>21/02/2023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FB94D9-3A96-84C0-6C5B-613B838B6D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5D8C6A-36FF-4CA8-EF50-07DC94A06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CEE87-6485-4660-B9F7-2F6A8FCAD2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83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20.wmf"/><Relationship Id="rId3" Type="http://schemas.openxmlformats.org/officeDocument/2006/relationships/image" Target="../media/image14.wmf"/><Relationship Id="rId21" Type="http://schemas.openxmlformats.org/officeDocument/2006/relationships/oleObject" Target="../embeddings/oleObject1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10.bin"/><Relationship Id="rId2" Type="http://schemas.openxmlformats.org/officeDocument/2006/relationships/oleObject" Target="../embeddings/oleObject2.bin"/><Relationship Id="rId16" Type="http://schemas.openxmlformats.org/officeDocument/2006/relationships/image" Target="../media/image19.wmf"/><Relationship Id="rId20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5.wmf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17.wmf"/><Relationship Id="rId19" Type="http://schemas.openxmlformats.org/officeDocument/2006/relationships/oleObject" Target="../embeddings/oleObject11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8.bin"/><Relationship Id="rId22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26.png"/><Relationship Id="rId7" Type="http://schemas.openxmlformats.org/officeDocument/2006/relationships/image" Target="../media/image28.w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wmf"/><Relationship Id="rId7" Type="http://schemas.openxmlformats.org/officeDocument/2006/relationships/image" Target="../media/image32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1.wmf"/><Relationship Id="rId10" Type="http://schemas.openxmlformats.org/officeDocument/2006/relationships/image" Target="../media/image34.png"/><Relationship Id="rId4" Type="http://schemas.openxmlformats.org/officeDocument/2006/relationships/oleObject" Target="../embeddings/oleObject19.bin"/><Relationship Id="rId9" Type="http://schemas.openxmlformats.org/officeDocument/2006/relationships/customXml" Target="../ink/ink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26.bin"/><Relationship Id="rId18" Type="http://schemas.openxmlformats.org/officeDocument/2006/relationships/image" Target="../media/image43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40.wmf"/><Relationship Id="rId17" Type="http://schemas.openxmlformats.org/officeDocument/2006/relationships/oleObject" Target="../embeddings/oleObject28.bin"/><Relationship Id="rId2" Type="http://schemas.openxmlformats.org/officeDocument/2006/relationships/image" Target="../media/image35.png"/><Relationship Id="rId16" Type="http://schemas.openxmlformats.org/officeDocument/2006/relationships/image" Target="../media/image42.wmf"/><Relationship Id="rId20" Type="http://schemas.openxmlformats.org/officeDocument/2006/relationships/image" Target="../media/image4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39.wmf"/><Relationship Id="rId19" Type="http://schemas.openxmlformats.org/officeDocument/2006/relationships/oleObject" Target="../embeddings/oleObject29.bin"/><Relationship Id="rId4" Type="http://schemas.openxmlformats.org/officeDocument/2006/relationships/image" Target="../media/image36.w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4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45.wmf"/><Relationship Id="rId7" Type="http://schemas.openxmlformats.org/officeDocument/2006/relationships/image" Target="../media/image47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46.wmf"/><Relationship Id="rId10" Type="http://schemas.openxmlformats.org/officeDocument/2006/relationships/image" Target="../media/image49.png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image" Target="../media/image55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oleObject" Target="../embeddings/oleObject38.bin"/><Relationship Id="rId17" Type="http://schemas.openxmlformats.org/officeDocument/2006/relationships/image" Target="../media/image57.wmf"/><Relationship Id="rId2" Type="http://schemas.openxmlformats.org/officeDocument/2006/relationships/image" Target="../media/image480.png"/><Relationship Id="rId16" Type="http://schemas.openxmlformats.org/officeDocument/2006/relationships/oleObject" Target="../embeddings/oleObject40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wmf"/><Relationship Id="rId11" Type="http://schemas.openxmlformats.org/officeDocument/2006/relationships/image" Target="../media/image54.png"/><Relationship Id="rId5" Type="http://schemas.openxmlformats.org/officeDocument/2006/relationships/oleObject" Target="../embeddings/oleObject35.bin"/><Relationship Id="rId15" Type="http://schemas.openxmlformats.org/officeDocument/2006/relationships/image" Target="../media/image56.wmf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37.bin"/><Relationship Id="rId14" Type="http://schemas.openxmlformats.org/officeDocument/2006/relationships/oleObject" Target="../embeddings/oleObject3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BB1AFA-4A56-CBF1-552C-A9CFC19A5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6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Chapitre 2 : </a:t>
            </a:r>
            <a:br>
              <a:rPr lang="fr-FR" sz="6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Vecteurs et translation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1401115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8275CA3-0559-A7FA-50DA-5B8A1FCE743B}"/>
                  </a:ext>
                </a:extLst>
              </p:cNvPr>
              <p:cNvSpPr txBox="1"/>
              <p:nvPr/>
            </p:nvSpPr>
            <p:spPr>
              <a:xfrm>
                <a:off x="390377" y="187737"/>
                <a:ext cx="11004453" cy="30998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1.Rappel : vecteurs </a:t>
                </a: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+mj-lt"/>
                  <a:buAutoNum type="alphaLcPeriod"/>
                </a:pPr>
                <a:r>
                  <a:rPr lang="fr-FR" sz="2400" b="1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Caractérisation d'un vecteur </a:t>
                </a:r>
                <a:endParaRPr lang="fr-FR" sz="2400" dirty="0">
                  <a:solidFill>
                    <a:srgbClr val="00B05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221615"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et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étant deux points distincts. Le vecteur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est caractérisé par trois éléments :</a:t>
                </a:r>
              </a:p>
              <a:p>
                <a:pPr algn="just">
                  <a:lnSpc>
                    <a:spcPct val="107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-</a:t>
                </a:r>
                <a:r>
                  <a:rPr lang="fr-FR" sz="2400" b="1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La direction 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qui est celle de la droite (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AB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). </a:t>
                </a:r>
              </a:p>
              <a:p>
                <a:pPr algn="just">
                  <a:lnSpc>
                    <a:spcPct val="107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-</a:t>
                </a:r>
                <a:r>
                  <a:rPr lang="fr-FR" sz="2400" b="1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Le</a:t>
                </a:r>
                <a:r>
                  <a:rPr lang="fr-FR" sz="2400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fr-FR" sz="2400" b="1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sens 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qui est celui de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vers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B.</a:t>
                </a: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-</a:t>
                </a:r>
                <a:r>
                  <a:rPr lang="fr-FR" sz="2400" b="1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La</a:t>
                </a:r>
                <a:r>
                  <a:rPr lang="fr-FR" sz="2400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fr-FR" sz="2400" b="1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norme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qui est la longueur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AB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8275CA3-0559-A7FA-50DA-5B8A1FCE7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77" y="187737"/>
                <a:ext cx="11004453" cy="3099823"/>
              </a:xfrm>
              <a:prstGeom prst="rect">
                <a:avLst/>
              </a:prstGeom>
              <a:blipFill>
                <a:blip r:embed="rId2"/>
                <a:stretch>
                  <a:fillRect l="-886" t="-591" b="-37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EEFDE50B-327A-3F70-BF3B-9D2FC46B6C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7" t="36939" r="23013" b="34354"/>
          <a:stretch/>
        </p:blipFill>
        <p:spPr bwMode="auto">
          <a:xfrm>
            <a:off x="7522991" y="1777804"/>
            <a:ext cx="2904099" cy="1936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0E420A5-CD1D-4696-468C-4CDF4EBDED52}"/>
                  </a:ext>
                </a:extLst>
              </p:cNvPr>
              <p:cNvSpPr txBox="1"/>
              <p:nvPr/>
            </p:nvSpPr>
            <p:spPr>
              <a:xfrm>
                <a:off x="390377" y="3921083"/>
                <a:ext cx="9907174" cy="19130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</a:pPr>
                <a:r>
                  <a:rPr lang="fr-FR" sz="24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Remarque 1 :</a:t>
                </a:r>
                <a:endParaRPr lang="fr-FR" sz="24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 point </a:t>
                </a:r>
                <a:r>
                  <a:rPr lang="fr-FR" sz="2400" i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est appelé </a:t>
                </a:r>
                <a:r>
                  <a:rPr lang="fr-FR" sz="2400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origine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du vecteur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, le point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est appelé </a:t>
                </a:r>
                <a:r>
                  <a:rPr lang="fr-FR" sz="2400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extrémité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du vecteur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Pour chaque point M du plan 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𝑀𝑀</m:t>
                        </m:r>
                      </m:e>
                    </m:acc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0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et  s'appelle </a:t>
                </a:r>
                <a:r>
                  <a:rPr lang="fr-FR" sz="2400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vecteur nul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0E420A5-CD1D-4696-468C-4CDF4EBDE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77" y="3921083"/>
                <a:ext cx="9907174" cy="1913088"/>
              </a:xfrm>
              <a:prstGeom prst="rect">
                <a:avLst/>
              </a:prstGeom>
              <a:blipFill>
                <a:blip r:embed="rId4"/>
                <a:stretch>
                  <a:fillRect l="-985" t="-955" r="-985" b="-63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0717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36439D2-F21E-3506-CB6E-142389CA6497}"/>
                  </a:ext>
                </a:extLst>
              </p:cNvPr>
              <p:cNvSpPr txBox="1"/>
              <p:nvPr/>
            </p:nvSpPr>
            <p:spPr>
              <a:xfrm>
                <a:off x="629529" y="294607"/>
                <a:ext cx="9457006" cy="28729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 rtl="0">
                  <a:lnSpc>
                    <a:spcPct val="115000"/>
                  </a:lnSpc>
                </a:pPr>
                <a:r>
                  <a:rPr lang="fr-FR" sz="2400" b="1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b. Égalité de deux vecteurs :</a:t>
                </a:r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83185" algn="just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Deux vecteurs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𝑀</m:t>
                        </m:r>
                        <m:r>
                          <a:rPr lang="fr-FR" sz="24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sont égaux lorsqu’ils ont :</a:t>
                </a:r>
              </a:p>
              <a:p>
                <a:pPr marL="342900" lvl="0" indent="-342900">
                  <a:lnSpc>
                    <a:spcPct val="150000"/>
                  </a:lnSpc>
                  <a:buFont typeface="Symbol" panose="05050102010706020507" pitchFamily="18" charset="2"/>
                  <a:buChar char=""/>
                </a:pPr>
                <a:r>
                  <a:rPr lang="fr-FR" sz="2400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La même direction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(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AB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)//(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MN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). </a:t>
                </a:r>
              </a:p>
              <a:p>
                <a:pPr marL="342900" lvl="0" indent="-342900" algn="just">
                  <a:lnSpc>
                    <a:spcPct val="150000"/>
                  </a:lnSpc>
                  <a:buFont typeface="Symbol" panose="05050102010706020507" pitchFamily="18" charset="2"/>
                  <a:buChar char=""/>
                </a:pPr>
                <a:r>
                  <a:rPr lang="fr-FR" sz="2400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 même sens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de A vers B est le même que de M vers N</a:t>
                </a:r>
              </a:p>
              <a:p>
                <a:pPr marL="342900" lvl="0" indent="-342900" algn="just">
                  <a:lnSpc>
                    <a:spcPct val="150000"/>
                  </a:lnSpc>
                  <a:spcAft>
                    <a:spcPts val="1000"/>
                  </a:spcAft>
                  <a:buFont typeface="Symbol" panose="05050102010706020507" pitchFamily="18" charset="2"/>
                  <a:buChar char=""/>
                </a:pPr>
                <a:r>
                  <a:rPr lang="fr-FR" sz="2400" dirty="0"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La même norme 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(la même longueur):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AB=MN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36439D2-F21E-3506-CB6E-142389CA6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29" y="294607"/>
                <a:ext cx="9457006" cy="2872902"/>
              </a:xfrm>
              <a:prstGeom prst="rect">
                <a:avLst/>
              </a:prstGeom>
              <a:blipFill>
                <a:blip r:embed="rId2"/>
                <a:stretch>
                  <a:fillRect l="-1031" t="-636" b="-38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880FBA6-1074-3961-7003-0061668D5E7D}"/>
                  </a:ext>
                </a:extLst>
              </p:cNvPr>
              <p:cNvSpPr txBox="1"/>
              <p:nvPr/>
            </p:nvSpPr>
            <p:spPr>
              <a:xfrm>
                <a:off x="629529" y="4093847"/>
                <a:ext cx="9639886" cy="10833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Remarque 2:</a:t>
                </a:r>
                <a:r>
                  <a:rPr lang="fr-FR" sz="24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𝑀𝑁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si le quadrilatère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ABNM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est  un parallélogramme.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880FBA6-1074-3961-7003-0061668D5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29" y="4093847"/>
                <a:ext cx="9639886" cy="1083374"/>
              </a:xfrm>
              <a:prstGeom prst="rect">
                <a:avLst/>
              </a:prstGeom>
              <a:blipFill>
                <a:blip r:embed="rId3"/>
                <a:stretch>
                  <a:fillRect l="-948" t="-1695" b="-124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4CC22821-F943-3330-DD7C-B35B6E6D23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6" t="42353" r="7536" b="24000"/>
          <a:stretch/>
        </p:blipFill>
        <p:spPr bwMode="auto">
          <a:xfrm>
            <a:off x="7428914" y="2553611"/>
            <a:ext cx="4414909" cy="21541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8B442ED-A87D-BF33-F21E-63AFF94DAC86}"/>
                  </a:ext>
                </a:extLst>
              </p:cNvPr>
              <p:cNvSpPr txBox="1"/>
              <p:nvPr/>
            </p:nvSpPr>
            <p:spPr>
              <a:xfrm>
                <a:off x="629529" y="5294290"/>
                <a:ext cx="9006840" cy="10833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Remarque 3:</a:t>
                </a:r>
                <a:endParaRPr lang="fr-FR" sz="24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L'opposé du vecteur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est le vecteur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𝐵𝐴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et on a 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𝐵𝐴</m:t>
                        </m:r>
                      </m:e>
                    </m:acc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</m:t>
                    </m:r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</m:oMath>
                </a14:m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8B442ED-A87D-BF33-F21E-63AFF94DA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29" y="5294290"/>
                <a:ext cx="9006840" cy="1083374"/>
              </a:xfrm>
              <a:prstGeom prst="rect">
                <a:avLst/>
              </a:prstGeom>
              <a:blipFill>
                <a:blip r:embed="rId5"/>
                <a:stretch>
                  <a:fillRect l="-1015" t="-1685" b="-117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7670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">
            <a:extLst>
              <a:ext uri="{FF2B5EF4-FFF2-40B4-BE49-F238E27FC236}">
                <a16:creationId xmlns:a16="http://schemas.microsoft.com/office/drawing/2014/main" id="{0DAC52B8-B3AE-7CEC-6154-4735C5402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A246939-CD8A-4CEE-5F8C-814431ABD3FF}"/>
                  </a:ext>
                </a:extLst>
              </p:cNvPr>
              <p:cNvSpPr txBox="1"/>
              <p:nvPr/>
            </p:nvSpPr>
            <p:spPr>
              <a:xfrm>
                <a:off x="594359" y="1024650"/>
                <a:ext cx="5572314" cy="2041328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La somme de deux vecteurs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𝐴𝐶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est</a:t>
                </a:r>
                <a:b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</a:b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le vecteur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𝐴𝐷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tel que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𝐴𝐵𝐷𝐶</m:t>
                    </m:r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est un parallélogramme  </a:t>
                </a: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On écrit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𝐴𝐶</m:t>
                        </m:r>
                      </m:e>
                    </m:acc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𝐴𝐷</m:t>
                        </m:r>
                      </m:e>
                    </m:acc>
                  </m:oMath>
                </a14:m>
                <a:r>
                  <a:rPr lang="fr-FR" sz="24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A246939-CD8A-4CEE-5F8C-814431ABD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59" y="1024650"/>
                <a:ext cx="5572314" cy="2041328"/>
              </a:xfrm>
              <a:prstGeom prst="rect">
                <a:avLst/>
              </a:prstGeom>
              <a:blipFill>
                <a:blip r:embed="rId2"/>
                <a:stretch>
                  <a:fillRect l="-1527" r="-1527" b="-5638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18ECBEF9-4F27-A5AD-8E46-6EB365B90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1FA62E-9495-1CE1-D6E4-DA0B34E86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59" y="228600"/>
            <a:ext cx="47933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c. S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omme de deux vecteurs 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Définition1 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4C23A88-760B-5D3D-953A-A5332E7CE9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33" t="25411" r="13621" b="34824"/>
          <a:stretch/>
        </p:blipFill>
        <p:spPr bwMode="auto">
          <a:xfrm>
            <a:off x="6639802" y="999908"/>
            <a:ext cx="3909062" cy="1964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5" name="Objet 24">
            <a:extLst>
              <a:ext uri="{FF2B5EF4-FFF2-40B4-BE49-F238E27FC236}">
                <a16:creationId xmlns:a16="http://schemas.microsoft.com/office/drawing/2014/main" id="{A14B8316-E728-51A7-C56B-E9D1F37DC9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88199"/>
              </p:ext>
            </p:extLst>
          </p:nvPr>
        </p:nvGraphicFramePr>
        <p:xfrm>
          <a:off x="1577634" y="4607802"/>
          <a:ext cx="2378485" cy="531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77476" imgH="215806" progId="Equation.DSMT4">
                  <p:embed/>
                </p:oleObj>
              </mc:Choice>
              <mc:Fallback>
                <p:oleObj name="Equation" r:id="rId4" imgW="977476" imgH="215806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7634" y="4607802"/>
                        <a:ext cx="2378485" cy="5311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2">
            <a:extLst>
              <a:ext uri="{FF2B5EF4-FFF2-40B4-BE49-F238E27FC236}">
                <a16:creationId xmlns:a16="http://schemas.microsoft.com/office/drawing/2014/main" id="{5783E4F2-84BE-617E-A40D-9641A8643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59" y="3379704"/>
            <a:ext cx="434503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Propriété 1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(Relation de Chasles)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3">
            <a:extLst>
              <a:ext uri="{FF2B5EF4-FFF2-40B4-BE49-F238E27FC236}">
                <a16:creationId xmlns:a16="http://schemas.microsoft.com/office/drawing/2014/main" id="{3CE58B74-7982-1A96-D1AE-BF9E06251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369" y="3934949"/>
            <a:ext cx="4401013" cy="156966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,B </a:t>
            </a:r>
            <a:r>
              <a:rPr lang="fr-FR" altLang="fr-FR" sz="24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et C 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sont trois points du plan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On a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4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839B211-BF54-CE44-9F7C-88CE5D045D5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2" t="25411" r="13753" b="35765"/>
          <a:stretch/>
        </p:blipFill>
        <p:spPr bwMode="auto">
          <a:xfrm>
            <a:off x="6639802" y="3750283"/>
            <a:ext cx="3598350" cy="23621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1655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854EE29-0658-C214-A655-B071F660DE38}"/>
                  </a:ext>
                </a:extLst>
              </p:cNvPr>
              <p:cNvSpPr txBox="1"/>
              <p:nvPr/>
            </p:nvSpPr>
            <p:spPr>
              <a:xfrm>
                <a:off x="509189" y="680381"/>
                <a:ext cx="5748735" cy="5274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Soit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𝐷𝐴𝐶𝐵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 parallélogramme tel que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𝐷𝐴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𝑐𝑚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et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𝐴𝐶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5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𝑐𝑚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et  B le milieu de [DE] </a:t>
                </a:r>
                <a:endParaRPr kumimoji="0" lang="fr-FR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</a:endParaRPr>
              </a:p>
              <a:p>
                <a:pPr marL="457200" indent="-457200">
                  <a:lnSpc>
                    <a:spcPct val="150000"/>
                  </a:lnSpc>
                  <a:buAutoNum type="arabicParenR"/>
                </a:pPr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Déterminer les caractéristique des vecteurs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𝐷𝐴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𝐴𝐷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fr-FR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fr-FR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et 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 Comparer les éléments des vecteurs:</a:t>
                </a: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𝐷𝐴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𝐴𝐷</m:t>
                        </m:r>
                      </m:e>
                    </m:acc>
                  </m:oMath>
                </a14:m>
                <a:endParaRPr lang="fr-FR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𝐷𝐴</m:t>
                        </m:r>
                        <m:r>
                          <a:rPr lang="fr-FR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endParaRPr lang="fr-FR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𝐷𝐵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𝐵𝐸</m:t>
                        </m:r>
                        <m:r>
                          <a:rPr lang="fr-FR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endParaRPr lang="fr-FR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854EE29-0658-C214-A655-B071F660D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89" y="680381"/>
                <a:ext cx="5748735" cy="5274073"/>
              </a:xfrm>
              <a:prstGeom prst="rect">
                <a:avLst/>
              </a:prstGeom>
              <a:blipFill>
                <a:blip r:embed="rId2"/>
                <a:stretch>
                  <a:fillRect l="-1697" b="-17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C0DC85E0-11B5-1A28-6BD2-95D09370008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5860" y="519339"/>
            <a:ext cx="5002531" cy="54543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58B464-56DF-000B-E9FC-777327C5A5E7}"/>
              </a:ext>
            </a:extLst>
          </p:cNvPr>
          <p:cNvSpPr txBox="1"/>
          <p:nvPr/>
        </p:nvSpPr>
        <p:spPr>
          <a:xfrm>
            <a:off x="313609" y="257729"/>
            <a:ext cx="40969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Exercice d’application   :</a:t>
            </a:r>
          </a:p>
        </p:txBody>
      </p:sp>
    </p:spTree>
    <p:extLst>
      <p:ext uri="{BB962C8B-B14F-4D97-AF65-F5344CB8AC3E}">
        <p14:creationId xmlns:p14="http://schemas.microsoft.com/office/powerpoint/2010/main" val="299892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C68683B8-43AA-BF62-AEEA-0BE71350A7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6700585"/>
              </p:ext>
            </p:extLst>
          </p:nvPr>
        </p:nvGraphicFramePr>
        <p:xfrm>
          <a:off x="3215854" y="1304248"/>
          <a:ext cx="593569" cy="46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3780" imgH="203024" progId="Equation.DSMT4">
                  <p:embed/>
                </p:oleObj>
              </mc:Choice>
              <mc:Fallback>
                <p:oleObj name="Equation" r:id="rId2" imgW="253780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5854" y="1304248"/>
                        <a:ext cx="593569" cy="461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828AF633-1B01-CA96-382C-988D56EC4D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862594"/>
              </p:ext>
            </p:extLst>
          </p:nvPr>
        </p:nvGraphicFramePr>
        <p:xfrm>
          <a:off x="7091465" y="1359397"/>
          <a:ext cx="684643" cy="449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0057" imgH="215806" progId="Equation.DSMT4">
                  <p:embed/>
                </p:oleObj>
              </mc:Choice>
              <mc:Fallback>
                <p:oleObj name="Equation" r:id="rId4" imgW="330057" imgH="21580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1465" y="1359397"/>
                        <a:ext cx="684643" cy="4499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>
            <a:extLst>
              <a:ext uri="{FF2B5EF4-FFF2-40B4-BE49-F238E27FC236}">
                <a16:creationId xmlns:a16="http://schemas.microsoft.com/office/drawing/2014/main" id="{AC126F13-E1AC-E97C-797B-2B8DDBCB5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03" y="164948"/>
            <a:ext cx="807740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2.Multiplication d'un vecteur par un réel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Définition 2: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kumimoji="0" lang="fr-FR" altLang="fr-FR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étant deux points distincts et  k un nombre réel non nul.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6D20331-3720-8777-E8A6-1BE060520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62" y="1353519"/>
            <a:ext cx="293375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produit du vecteur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5538291C-7737-61AD-91FE-B9152033A5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3530" y="1367847"/>
                <a:ext cx="98719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par </a:t>
                </a:r>
                <a14:m>
                  <m:oMath xmlns:m="http://schemas.openxmlformats.org/officeDocument/2006/math">
                    <m:r>
                      <a:rPr kumimoji="0" lang="fr-FR" altLang="fr-FR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𝑘</m:t>
                    </m:r>
                  </m:oMath>
                </a14:m>
                <a:r>
                  <a:rPr kumimoji="0" lang="fr-FR" altLang="fr-FR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kumimoji="0" lang="fr-FR" altLang="fr-FR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5538291C-7737-61AD-91FE-B9152033A5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53530" y="1367847"/>
                <a:ext cx="987193" cy="461665"/>
              </a:xfrm>
              <a:prstGeom prst="rect">
                <a:avLst/>
              </a:prstGeom>
              <a:blipFill>
                <a:blip r:embed="rId6"/>
                <a:stretch>
                  <a:fillRect l="-3086" t="-9211" b="-3026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8">
            <a:extLst>
              <a:ext uri="{FF2B5EF4-FFF2-40B4-BE49-F238E27FC236}">
                <a16:creationId xmlns:a16="http://schemas.microsoft.com/office/drawing/2014/main" id="{B9CBAA3B-B278-71E5-CF6A-F004AA6C6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5050" y="1367847"/>
            <a:ext cx="26465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 le vecteur noté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3B27D5B4-BD72-302F-E7CC-612CF53C0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752" y="1815184"/>
            <a:ext cx="13435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tel que 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6C919A94-B096-D95A-D599-9431934518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6779664"/>
              </p:ext>
            </p:extLst>
          </p:nvPr>
        </p:nvGraphicFramePr>
        <p:xfrm>
          <a:off x="2758846" y="2326127"/>
          <a:ext cx="593568" cy="461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3780" imgH="203024" progId="Equation.DSMT4">
                  <p:embed/>
                </p:oleObj>
              </mc:Choice>
              <mc:Fallback>
                <p:oleObj name="Equation" r:id="rId7" imgW="253780" imgH="203024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8846" y="2326127"/>
                        <a:ext cx="593568" cy="4616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F98C5FD5-4435-A794-3C6F-F68AE25A9E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921280"/>
              </p:ext>
            </p:extLst>
          </p:nvPr>
        </p:nvGraphicFramePr>
        <p:xfrm>
          <a:off x="1291725" y="2299331"/>
          <a:ext cx="784084" cy="515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30057" imgH="215806" progId="Equation.DSMT4">
                  <p:embed/>
                </p:oleObj>
              </mc:Choice>
              <mc:Fallback>
                <p:oleObj name="Equation" r:id="rId9" imgW="330057" imgH="215806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1725" y="2299331"/>
                        <a:ext cx="784084" cy="5152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2">
            <a:extLst>
              <a:ext uri="{FF2B5EF4-FFF2-40B4-BE49-F238E27FC236}">
                <a16:creationId xmlns:a16="http://schemas.microsoft.com/office/drawing/2014/main" id="{3D263E0A-8964-DAB0-48F3-15848AE1C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2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B1C49083-48EF-9D88-9826-DCCDD9DDA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047" y="2406064"/>
            <a:ext cx="57669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et                ont la même direction ;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6E2A0E25-BFDD-8A6A-97C2-31DC483F12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082026"/>
              </p:ext>
            </p:extLst>
          </p:nvPr>
        </p:nvGraphicFramePr>
        <p:xfrm>
          <a:off x="1683767" y="3021570"/>
          <a:ext cx="619080" cy="32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42603" imgH="177646" progId="Equation.DSMT4">
                  <p:embed/>
                </p:oleObj>
              </mc:Choice>
              <mc:Fallback>
                <p:oleObj name="Equation" r:id="rId11" imgW="342603" imgH="177646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3767" y="3021570"/>
                        <a:ext cx="619080" cy="3267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>
            <a:extLst>
              <a:ext uri="{FF2B5EF4-FFF2-40B4-BE49-F238E27FC236}">
                <a16:creationId xmlns:a16="http://schemas.microsoft.com/office/drawing/2014/main" id="{CBED226F-0CC0-1C8A-EDEF-E6E2D25CEE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253505"/>
              </p:ext>
            </p:extLst>
          </p:nvPr>
        </p:nvGraphicFramePr>
        <p:xfrm>
          <a:off x="3167262" y="2899302"/>
          <a:ext cx="553959" cy="430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53780" imgH="203024" progId="Equation.DSMT4">
                  <p:embed/>
                </p:oleObj>
              </mc:Choice>
              <mc:Fallback>
                <p:oleObj name="Equation" r:id="rId13" imgW="253780" imgH="203024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262" y="2899302"/>
                        <a:ext cx="553959" cy="4308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>
            <a:extLst>
              <a:ext uri="{FF2B5EF4-FFF2-40B4-BE49-F238E27FC236}">
                <a16:creationId xmlns:a16="http://schemas.microsoft.com/office/drawing/2014/main" id="{93AFA902-609F-9796-DF10-21B736EDF7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357041"/>
              </p:ext>
            </p:extLst>
          </p:nvPr>
        </p:nvGraphicFramePr>
        <p:xfrm>
          <a:off x="4113904" y="2928524"/>
          <a:ext cx="655650" cy="430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30057" imgH="215806" progId="Equation.DSMT4">
                  <p:embed/>
                </p:oleObj>
              </mc:Choice>
              <mc:Fallback>
                <p:oleObj name="Equation" r:id="rId14" imgW="330057" imgH="215806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3904" y="2928524"/>
                        <a:ext cx="655650" cy="4308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F17538C2-DE71-5193-783B-24EDF8F6CB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40244"/>
              </p:ext>
            </p:extLst>
          </p:nvPr>
        </p:nvGraphicFramePr>
        <p:xfrm>
          <a:off x="9105392" y="2886642"/>
          <a:ext cx="702534" cy="46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30057" imgH="215806" progId="Equation.DSMT4">
                  <p:embed/>
                </p:oleObj>
              </mc:Choice>
              <mc:Fallback>
                <p:oleObj name="Equation" r:id="rId15" imgW="330057" imgH="215806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05392" y="2886642"/>
                        <a:ext cx="702534" cy="461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>
            <a:extLst>
              <a:ext uri="{FF2B5EF4-FFF2-40B4-BE49-F238E27FC236}">
                <a16:creationId xmlns:a16="http://schemas.microsoft.com/office/drawing/2014/main" id="{12DBD827-BA29-8094-70B6-8F23E89A90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786738"/>
              </p:ext>
            </p:extLst>
          </p:nvPr>
        </p:nvGraphicFramePr>
        <p:xfrm>
          <a:off x="2591260" y="3517077"/>
          <a:ext cx="1001387" cy="388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57002" imgH="177723" progId="Equation.DSMT4">
                  <p:embed/>
                </p:oleObj>
              </mc:Choice>
              <mc:Fallback>
                <p:oleObj name="Equation" r:id="rId17" imgW="457002" imgH="17772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1260" y="3517077"/>
                        <a:ext cx="1001387" cy="3882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3">
            <a:extLst>
              <a:ext uri="{FF2B5EF4-FFF2-40B4-BE49-F238E27FC236}">
                <a16:creationId xmlns:a16="http://schemas.microsoft.com/office/drawing/2014/main" id="{98A80A4A-2B89-EC43-3C00-D896981BE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047" y="2952770"/>
            <a:ext cx="91887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  </a:t>
            </a: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alors           et            ont le  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même  sens 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la norme de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id="{EDAFEA95-C733-B63A-FC9B-27B7B3086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826" y="3504500"/>
            <a:ext cx="16454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 égale à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75FE9605-CE38-3CCA-D752-FADF2AD5C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047" y="4079140"/>
            <a:ext cx="91887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            : alors         et            sont de 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  contraire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6A04D9E1-05F9-A2AA-377D-39EEBE8DA3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726337"/>
              </p:ext>
            </p:extLst>
          </p:nvPr>
        </p:nvGraphicFramePr>
        <p:xfrm>
          <a:off x="1766269" y="4122358"/>
          <a:ext cx="619080" cy="32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342720" imgH="177480" progId="Equation.DSMT4">
                  <p:embed/>
                </p:oleObj>
              </mc:Choice>
              <mc:Fallback>
                <p:oleObj name="Equation" r:id="rId19" imgW="342720" imgH="177480" progId="Equation.DSMT4">
                  <p:embed/>
                  <p:pic>
                    <p:nvPicPr>
                      <p:cNvPr id="18" name="Objet 17">
                        <a:extLst>
                          <a:ext uri="{FF2B5EF4-FFF2-40B4-BE49-F238E27FC236}">
                            <a16:creationId xmlns:a16="http://schemas.microsoft.com/office/drawing/2014/main" id="{6E2A0E25-BFDD-8A6A-97C2-31DC483F12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269" y="4122358"/>
                        <a:ext cx="619080" cy="3267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4A78E595-D7EB-1755-D145-89B451DED6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1666819"/>
              </p:ext>
            </p:extLst>
          </p:nvPr>
        </p:nvGraphicFramePr>
        <p:xfrm>
          <a:off x="3199571" y="4018345"/>
          <a:ext cx="553959" cy="430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53780" imgH="203024" progId="Equation.DSMT4">
                  <p:embed/>
                </p:oleObj>
              </mc:Choice>
              <mc:Fallback>
                <p:oleObj name="Equation" r:id="rId13" imgW="253780" imgH="203024" progId="Equation.DSMT4">
                  <p:embed/>
                  <p:pic>
                    <p:nvPicPr>
                      <p:cNvPr id="19" name="Objet 18">
                        <a:extLst>
                          <a:ext uri="{FF2B5EF4-FFF2-40B4-BE49-F238E27FC236}">
                            <a16:creationId xmlns:a16="http://schemas.microsoft.com/office/drawing/2014/main" id="{CBED226F-0CC0-1C8A-EDEF-E6E2D25CEE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9571" y="4018345"/>
                        <a:ext cx="553959" cy="4308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233C6A50-AEC5-FAE7-BF31-8CFFC39F5B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225347"/>
              </p:ext>
            </p:extLst>
          </p:nvPr>
        </p:nvGraphicFramePr>
        <p:xfrm>
          <a:off x="4113904" y="4031873"/>
          <a:ext cx="655650" cy="430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30057" imgH="215806" progId="Equation.DSMT4">
                  <p:embed/>
                </p:oleObj>
              </mc:Choice>
              <mc:Fallback>
                <p:oleObj name="Equation" r:id="rId14" imgW="330057" imgH="215806" progId="Equation.DSMT4">
                  <p:embed/>
                  <p:pic>
                    <p:nvPicPr>
                      <p:cNvPr id="20" name="Objet 19">
                        <a:extLst>
                          <a:ext uri="{FF2B5EF4-FFF2-40B4-BE49-F238E27FC236}">
                            <a16:creationId xmlns:a16="http://schemas.microsoft.com/office/drawing/2014/main" id="{93AFA902-609F-9796-DF10-21B736EDF7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3904" y="4031873"/>
                        <a:ext cx="655650" cy="4308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C631867A-2E21-C298-0F05-52A9F9E99D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537636"/>
              </p:ext>
            </p:extLst>
          </p:nvPr>
        </p:nvGraphicFramePr>
        <p:xfrm>
          <a:off x="3055630" y="4883074"/>
          <a:ext cx="634999" cy="417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30057" imgH="215806" progId="Equation.DSMT4">
                  <p:embed/>
                </p:oleObj>
              </mc:Choice>
              <mc:Fallback>
                <p:oleObj name="Equation" r:id="rId15" imgW="330057" imgH="215806" progId="Equation.DSMT4">
                  <p:embed/>
                  <p:pic>
                    <p:nvPicPr>
                      <p:cNvPr id="21" name="Objet 20">
                        <a:extLst>
                          <a:ext uri="{FF2B5EF4-FFF2-40B4-BE49-F238E27FC236}">
                            <a16:creationId xmlns:a16="http://schemas.microsoft.com/office/drawing/2014/main" id="{F17538C2-DE71-5193-783B-24EDF8F6CB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630" y="4883074"/>
                        <a:ext cx="634999" cy="4172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4">
            <a:extLst>
              <a:ext uri="{FF2B5EF4-FFF2-40B4-BE49-F238E27FC236}">
                <a16:creationId xmlns:a16="http://schemas.microsoft.com/office/drawing/2014/main" id="{EA352872-0220-3843-871B-62E092C89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047" y="4883074"/>
            <a:ext cx="66965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norme de               est égale à :                  si k&gt;0 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0" name="Objet 29">
            <a:extLst>
              <a:ext uri="{FF2B5EF4-FFF2-40B4-BE49-F238E27FC236}">
                <a16:creationId xmlns:a16="http://schemas.microsoft.com/office/drawing/2014/main" id="{30469373-3B98-D6A5-59ED-BA1BFB3295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674177"/>
              </p:ext>
            </p:extLst>
          </p:nvPr>
        </p:nvGraphicFramePr>
        <p:xfrm>
          <a:off x="5464437" y="4912066"/>
          <a:ext cx="1001387" cy="388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57002" imgH="177723" progId="Equation.DSMT4">
                  <p:embed/>
                </p:oleObj>
              </mc:Choice>
              <mc:Fallback>
                <p:oleObj name="Equation" r:id="rId17" imgW="457002" imgH="177723" progId="Equation.DSMT4">
                  <p:embed/>
                  <p:pic>
                    <p:nvPicPr>
                      <p:cNvPr id="22" name="Objet 21">
                        <a:extLst>
                          <a:ext uri="{FF2B5EF4-FFF2-40B4-BE49-F238E27FC236}">
                            <a16:creationId xmlns:a16="http://schemas.microsoft.com/office/drawing/2014/main" id="{12DBD827-BA29-8094-70B6-8F23E89A90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4437" y="4912066"/>
                        <a:ext cx="1001387" cy="3882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>
            <a:extLst>
              <a:ext uri="{FF2B5EF4-FFF2-40B4-BE49-F238E27FC236}">
                <a16:creationId xmlns:a16="http://schemas.microsoft.com/office/drawing/2014/main" id="{3CDC7978-29FA-DA7A-B7BA-F6D8D176D6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715210"/>
              </p:ext>
            </p:extLst>
          </p:nvPr>
        </p:nvGraphicFramePr>
        <p:xfrm>
          <a:off x="5224129" y="5405502"/>
          <a:ext cx="11684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533160" imgH="177480" progId="Equation.DSMT4">
                  <p:embed/>
                </p:oleObj>
              </mc:Choice>
              <mc:Fallback>
                <p:oleObj name="Equation" r:id="rId21" imgW="533160" imgH="177480" progId="Equation.DSMT4">
                  <p:embed/>
                  <p:pic>
                    <p:nvPicPr>
                      <p:cNvPr id="30" name="Objet 29">
                        <a:extLst>
                          <a:ext uri="{FF2B5EF4-FFF2-40B4-BE49-F238E27FC236}">
                            <a16:creationId xmlns:a16="http://schemas.microsoft.com/office/drawing/2014/main" id="{30469373-3B98-D6A5-59ED-BA1BFB3295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4129" y="5405502"/>
                        <a:ext cx="1168400" cy="3873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5C511BE2-770B-4461-0C17-68C1C3F1833C}"/>
              </a:ext>
            </a:extLst>
          </p:cNvPr>
          <p:cNvSpPr txBox="1"/>
          <p:nvPr/>
        </p:nvSpPr>
        <p:spPr>
          <a:xfrm>
            <a:off x="6463242" y="5368345"/>
            <a:ext cx="12459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k&lt;0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89718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404FA777-F6B0-69EC-71FE-EF7CBBABFE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239126"/>
              </p:ext>
            </p:extLst>
          </p:nvPr>
        </p:nvGraphicFramePr>
        <p:xfrm>
          <a:off x="1492199" y="886159"/>
          <a:ext cx="712419" cy="466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3780" imgH="203024" progId="Equation.DSMT4">
                  <p:embed/>
                </p:oleObj>
              </mc:Choice>
              <mc:Fallback>
                <p:oleObj name="Equation" r:id="rId2" imgW="253780" imgH="203024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199" y="886159"/>
                        <a:ext cx="712419" cy="4667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F5A850A5-B22E-8A5A-B08C-53A5004386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3478845"/>
              </p:ext>
            </p:extLst>
          </p:nvPr>
        </p:nvGraphicFramePr>
        <p:xfrm>
          <a:off x="980987" y="1981401"/>
          <a:ext cx="3056540" cy="46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90700" imgH="241300" progId="Equation.DSMT4">
                  <p:embed/>
                </p:oleObj>
              </mc:Choice>
              <mc:Fallback>
                <p:oleObj name="Equation" r:id="rId4" imgW="1790700" imgH="2413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0987" y="1981401"/>
                        <a:ext cx="3056540" cy="461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D43B08D0-21BE-8004-676B-7B37FD38B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189" y="233077"/>
            <a:ext cx="142442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Soit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A25FC73-D150-E201-AC7E-4701B2018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0893" y="962767"/>
            <a:ext cx="31804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un vecteur du plan.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6A9B9E9-CF83-C308-EBFA-6B50950B7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6843" y="3287494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240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EAB3B66-DBE1-C3B6-D4FA-6CF5E262BB3B}"/>
              </a:ext>
            </a:extLst>
          </p:cNvPr>
          <p:cNvSpPr txBox="1"/>
          <p:nvPr/>
        </p:nvSpPr>
        <p:spPr>
          <a:xfrm>
            <a:off x="780189" y="1424432"/>
            <a:ext cx="22478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va construire </a:t>
            </a:r>
            <a:endParaRPr lang="fr-FR" sz="24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7BB2F6-7866-9C6D-0F9A-5AA70FA311A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2" t="14117" r="7006" b="21177"/>
          <a:stretch/>
        </p:blipFill>
        <p:spPr bwMode="auto">
          <a:xfrm>
            <a:off x="4910352" y="677450"/>
            <a:ext cx="6818720" cy="44572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455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2D1B01-A554-6A7B-3336-0222151C4646}"/>
                  </a:ext>
                </a:extLst>
              </p:cNvPr>
              <p:cNvSpPr txBox="1"/>
              <p:nvPr/>
            </p:nvSpPr>
            <p:spPr>
              <a:xfrm>
                <a:off x="305972" y="87123"/>
                <a:ext cx="7768883" cy="33418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3.Translation </a:t>
                </a:r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23495">
                  <a:lnSpc>
                    <a:spcPct val="115000"/>
                  </a:lnSpc>
                </a:pPr>
                <a:r>
                  <a:rPr lang="fr-FR" sz="2400" b="1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Définition3 :</a:t>
                </a:r>
                <a:r>
                  <a:rPr lang="fr-FR" sz="2400" dirty="0">
                    <a:solidFill>
                      <a:srgbClr val="FFC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16510">
                  <a:lnSpc>
                    <a:spcPct val="115000"/>
                  </a:lnSpc>
                </a:pPr>
                <a:r>
                  <a:rPr lang="fr-FR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et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deux points distincts</a:t>
                </a:r>
              </a:p>
              <a:p>
                <a:pPr marL="16510">
                  <a:lnSpc>
                    <a:spcPct val="115000"/>
                  </a:lnSpc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La translation de vecteur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  <m: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  <m: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est la transformation qui associe à tout point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du plan l’unique point </a:t>
                </a:r>
                <a:r>
                  <a:rPr lang="fr-FR" sz="2400" i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M’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tel que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  <m: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  <m:r>
                          <a:rPr lang="fr-FR" sz="24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.</a:t>
                </a:r>
              </a:p>
              <a:p>
                <a:pPr marL="1651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solidFill>
                      <a:srgbClr val="FFC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A2D1B01-A554-6A7B-3336-0222151C4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72" y="87123"/>
                <a:ext cx="7768883" cy="3341877"/>
              </a:xfrm>
              <a:prstGeom prst="rect">
                <a:avLst/>
              </a:prstGeom>
              <a:blipFill>
                <a:blip r:embed="rId2"/>
                <a:stretch>
                  <a:fillRect l="-1176" t="-54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B25F2D79-9C2A-3763-9CD8-3DBDECACF5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0" t="39293" r="21161" b="29413"/>
          <a:stretch/>
        </p:blipFill>
        <p:spPr bwMode="auto">
          <a:xfrm>
            <a:off x="7632255" y="610567"/>
            <a:ext cx="3783144" cy="22949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B5A00580-D0C8-4053-72EE-AF22FEEA34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795289"/>
              </p:ext>
            </p:extLst>
          </p:nvPr>
        </p:nvGraphicFramePr>
        <p:xfrm>
          <a:off x="734743" y="3891802"/>
          <a:ext cx="1450631" cy="411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030" imgH="203112" progId="Equation.DSMT4">
                  <p:embed/>
                </p:oleObj>
              </mc:Choice>
              <mc:Fallback>
                <p:oleObj name="Equation" r:id="rId4" imgW="622030" imgH="203112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743" y="3891802"/>
                        <a:ext cx="1450631" cy="4113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E376D36B-A12A-C120-9EEB-CE7C28CE79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661652"/>
              </p:ext>
            </p:extLst>
          </p:nvPr>
        </p:nvGraphicFramePr>
        <p:xfrm>
          <a:off x="6203852" y="3891802"/>
          <a:ext cx="1141922" cy="374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8000" imgH="190500" progId="Equation.DSMT4">
                  <p:embed/>
                </p:oleObj>
              </mc:Choice>
              <mc:Fallback>
                <p:oleObj name="Equation" r:id="rId6" imgW="508000" imgH="190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3852" y="3891802"/>
                        <a:ext cx="1141922" cy="3740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803F4A9A-7E02-DF28-44F0-D1B1D9E90B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380628"/>
              </p:ext>
            </p:extLst>
          </p:nvPr>
        </p:nvGraphicFramePr>
        <p:xfrm>
          <a:off x="3742284" y="4303175"/>
          <a:ext cx="1693195" cy="374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50531" imgH="215806" progId="Equation.DSMT4">
                  <p:embed/>
                </p:oleObj>
              </mc:Choice>
              <mc:Fallback>
                <p:oleObj name="Equation" r:id="rId8" imgW="850531" imgH="215806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2284" y="4303175"/>
                        <a:ext cx="1693195" cy="3740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7">
            <a:extLst>
              <a:ext uri="{FF2B5EF4-FFF2-40B4-BE49-F238E27FC236}">
                <a16:creationId xmlns:a16="http://schemas.microsoft.com/office/drawing/2014/main" id="{7C5A907E-38AD-962F-88CA-950677A46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72" y="3476304"/>
            <a:ext cx="17555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Propriété 2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5A4451EF-4E15-5228-5515-2E534CF8B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186" y="3841510"/>
            <a:ext cx="4070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sont les images respectives des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99FC9A01-3486-FA13-AC2D-6C18756F5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72" y="4304312"/>
            <a:ext cx="33794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 une translation, alors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99A146-C633-668E-847E-36AFE2DC9EDA}"/>
              </a:ext>
            </a:extLst>
          </p:cNvPr>
          <p:cNvSpPr txBox="1"/>
          <p:nvPr/>
        </p:nvSpPr>
        <p:spPr>
          <a:xfrm>
            <a:off x="182880" y="1139483"/>
            <a:ext cx="7301132" cy="196274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DD82983-4F49-6C25-3D25-67A448F667CF}"/>
              </a:ext>
            </a:extLst>
          </p:cNvPr>
          <p:cNvSpPr txBox="1"/>
          <p:nvPr/>
        </p:nvSpPr>
        <p:spPr>
          <a:xfrm>
            <a:off x="305972" y="3887676"/>
            <a:ext cx="7039802" cy="113449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3543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832C4AF-B98B-AA13-5C73-2445DF9B089D}"/>
              </a:ext>
            </a:extLst>
          </p:cNvPr>
          <p:cNvSpPr txBox="1"/>
          <p:nvPr/>
        </p:nvSpPr>
        <p:spPr>
          <a:xfrm>
            <a:off x="320039" y="162465"/>
            <a:ext cx="10427678" cy="2417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4.Image d'un segment, d’une droite et d’une demi-droite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lphaLcPeriod"/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Image d'un segment une translation </a:t>
            </a:r>
            <a:endParaRPr lang="fr-FR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Propriété 3 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L’image d’un segment par une translation est un segment de même longueur.</a:t>
            </a:r>
          </a:p>
          <a:p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dit que la translation conserve les distances</a:t>
            </a:r>
            <a:endParaRPr lang="fr-FR" sz="2400" dirty="0"/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0BA854B6-8DFB-9B87-A104-90B20A4C4F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264831"/>
              </p:ext>
            </p:extLst>
          </p:nvPr>
        </p:nvGraphicFramePr>
        <p:xfrm>
          <a:off x="576775" y="3625621"/>
          <a:ext cx="738553" cy="446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900" imgH="228600" progId="Equation.DSMT4">
                  <p:embed/>
                </p:oleObj>
              </mc:Choice>
              <mc:Fallback>
                <p:oleObj name="Equation" r:id="rId2" imgW="4699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775" y="3625621"/>
                        <a:ext cx="738553" cy="4462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D4E8362A-E277-025D-06D7-2E50EA4323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904384"/>
              </p:ext>
            </p:extLst>
          </p:nvPr>
        </p:nvGraphicFramePr>
        <p:xfrm>
          <a:off x="4311549" y="3641998"/>
          <a:ext cx="809971" cy="451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5446" imgH="228501" progId="Equation.DSMT4">
                  <p:embed/>
                </p:oleObj>
              </mc:Choice>
              <mc:Fallback>
                <p:oleObj name="Equation" r:id="rId4" imgW="355446" imgH="228501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1549" y="3641998"/>
                        <a:ext cx="809971" cy="4513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D6F6580C-EA8B-9D6A-A5AE-A954CD1BB9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247118"/>
              </p:ext>
            </p:extLst>
          </p:nvPr>
        </p:nvGraphicFramePr>
        <p:xfrm>
          <a:off x="4031230" y="4071830"/>
          <a:ext cx="704647" cy="46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1973" imgH="203112" progId="Equation.DSMT4">
                  <p:embed/>
                </p:oleObj>
              </mc:Choice>
              <mc:Fallback>
                <p:oleObj name="Equation" r:id="rId6" imgW="291973" imgH="203112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1230" y="4071830"/>
                        <a:ext cx="704647" cy="461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">
            <a:extLst>
              <a:ext uri="{FF2B5EF4-FFF2-40B4-BE49-F238E27FC236}">
                <a16:creationId xmlns:a16="http://schemas.microsoft.com/office/drawing/2014/main" id="{2E27AA73-B1B3-AD12-6493-48070A0C3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384" y="2725519"/>
            <a:ext cx="321043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Exemple 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 la figure ci-contre: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6C96A47C-70EF-078A-BF19-D492BD237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789" y="3625621"/>
            <a:ext cx="31332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 l'image du segment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8CF153A5-F1AC-D942-DCA6-683CA270E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53" y="4120516"/>
            <a:ext cx="37678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 la translation de vecteur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C821DC83-31F2-ABBB-2106-BC62B12F7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2061" y="5403278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240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C6CB94-57B1-2AA8-2EA0-7247CC95B3F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9" t="33412" r="14414" b="10586"/>
          <a:stretch/>
        </p:blipFill>
        <p:spPr bwMode="auto">
          <a:xfrm>
            <a:off x="6928985" y="2883842"/>
            <a:ext cx="3476039" cy="33966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F3A164-96FF-3ECF-61A7-5134A80ACDD9}"/>
              </a:ext>
            </a:extLst>
          </p:cNvPr>
          <p:cNvSpPr txBox="1"/>
          <p:nvPr/>
        </p:nvSpPr>
        <p:spPr>
          <a:xfrm>
            <a:off x="320039" y="1588672"/>
            <a:ext cx="10272933" cy="104936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AC8EDB1E-B615-16F4-551E-398C607CFC03}"/>
                  </a:ext>
                </a:extLst>
              </p14:cNvPr>
              <p14:cNvContentPartPr/>
              <p14:nvPr/>
            </p14:nvContentPartPr>
            <p14:xfrm>
              <a:off x="10473120" y="4865400"/>
              <a:ext cx="14760" cy="72720"/>
            </p14:xfrm>
          </p:contentPart>
        </mc:Choice>
        <mc:Fallback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AC8EDB1E-B615-16F4-551E-398C607CFC0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463760" y="4856040"/>
                <a:ext cx="33480" cy="9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223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7BD54C7B-E576-5107-FC3B-D1BF66D172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0" t="32941" r="5552" b="17412"/>
          <a:stretch/>
        </p:blipFill>
        <p:spPr bwMode="auto">
          <a:xfrm>
            <a:off x="8015865" y="2890726"/>
            <a:ext cx="3706045" cy="25548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3E54F78-C4A9-105D-74BF-2CD43714CCE2}"/>
              </a:ext>
            </a:extLst>
          </p:cNvPr>
          <p:cNvSpPr txBox="1"/>
          <p:nvPr/>
        </p:nvSpPr>
        <p:spPr>
          <a:xfrm>
            <a:off x="151227" y="211422"/>
            <a:ext cx="11243604" cy="2191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rtl="0">
              <a:lnSpc>
                <a:spcPct val="115000"/>
              </a:lnSpc>
              <a:buFont typeface="+mj-lt"/>
              <a:buAutoNum type="alphaLcPeriod" startAt="2"/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Image d'une droite et demi-droite par une translation </a:t>
            </a:r>
            <a:endParaRPr lang="fr-FR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Propriété 4 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L’image d’une droite (</a:t>
            </a:r>
            <a:r>
              <a:rPr lang="fr-F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par une translation est une droite (</a:t>
            </a:r>
            <a:r>
              <a:rPr lang="fr-F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D’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avec (</a:t>
            </a:r>
            <a:r>
              <a:rPr lang="fr-F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)//(</a:t>
            </a:r>
            <a:r>
              <a:rPr lang="fr-F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D’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</a:p>
          <a:p>
            <a:pPr marL="457200">
              <a:lnSpc>
                <a:spcPct val="115000"/>
              </a:lnSpc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dit que la translation conserve l’alignement des points 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L’image d’une demi-droite par une translation est une demi-droite de même sens.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EE3A464A-D4DF-8DD9-02FB-9FF339941C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570313"/>
              </p:ext>
            </p:extLst>
          </p:nvPr>
        </p:nvGraphicFramePr>
        <p:xfrm>
          <a:off x="470090" y="3338513"/>
          <a:ext cx="1863969" cy="411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37836" imgH="203112" progId="Equation.DSMT4">
                  <p:embed/>
                </p:oleObj>
              </mc:Choice>
              <mc:Fallback>
                <p:oleObj name="Equation" r:id="rId3" imgW="837836" imgH="203112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090" y="3338513"/>
                        <a:ext cx="1863969" cy="4118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9BEB6627-982C-A9F8-DE38-3D6B546D6C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907921"/>
              </p:ext>
            </p:extLst>
          </p:nvPr>
        </p:nvGraphicFramePr>
        <p:xfrm>
          <a:off x="6801252" y="3371587"/>
          <a:ext cx="1635893" cy="403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36600" imgH="190500" progId="Equation.DSMT4">
                  <p:embed/>
                </p:oleObj>
              </mc:Choice>
              <mc:Fallback>
                <p:oleObj name="Equation" r:id="rId5" imgW="736600" imgH="1905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1252" y="3371587"/>
                        <a:ext cx="1635893" cy="403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E2858242-08A6-970D-89B0-6668436677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598150"/>
              </p:ext>
            </p:extLst>
          </p:nvPr>
        </p:nvGraphicFramePr>
        <p:xfrm>
          <a:off x="4095454" y="3686310"/>
          <a:ext cx="704647" cy="46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91973" imgH="203112" progId="Equation.DSMT4">
                  <p:embed/>
                </p:oleObj>
              </mc:Choice>
              <mc:Fallback>
                <p:oleObj name="Equation" r:id="rId7" imgW="291973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454" y="3686310"/>
                        <a:ext cx="704647" cy="461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>
            <a:extLst>
              <a:ext uri="{FF2B5EF4-FFF2-40B4-BE49-F238E27FC236}">
                <a16:creationId xmlns:a16="http://schemas.microsoft.com/office/drawing/2014/main" id="{771CD271-90EE-FADC-061D-2494D766B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855" y="2510910"/>
            <a:ext cx="321043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Exemple 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 la figure ci-contre 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00B3A912-22F0-86D6-9362-73A5B3481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4059" y="3313584"/>
            <a:ext cx="45381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sont des images des points alignés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A5FB6BB8-A270-DB5C-2762-7F0700162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113" y="3750320"/>
            <a:ext cx="37678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 la translation de vecteur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3BCCAD2F-F77A-0A63-C1D6-6B5A5FF4DF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112012"/>
              </p:ext>
            </p:extLst>
          </p:nvPr>
        </p:nvGraphicFramePr>
        <p:xfrm>
          <a:off x="1402074" y="4189514"/>
          <a:ext cx="1743107" cy="385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37836" imgH="203112" progId="Equation.DSMT4">
                  <p:embed/>
                </p:oleObj>
              </mc:Choice>
              <mc:Fallback>
                <p:oleObj name="Equation" r:id="rId9" imgW="837836" imgH="203112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2074" y="4189514"/>
                        <a:ext cx="1743107" cy="3851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A86A10B3-61BE-6DDC-71D7-50F31143E1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487760"/>
              </p:ext>
            </p:extLst>
          </p:nvPr>
        </p:nvGraphicFramePr>
        <p:xfrm>
          <a:off x="1495177" y="4527219"/>
          <a:ext cx="604940" cy="46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30057" imgH="253890" progId="Equation.DSMT4">
                  <p:embed/>
                </p:oleObj>
              </mc:Choice>
              <mc:Fallback>
                <p:oleObj name="Equation" r:id="rId11" imgW="330057" imgH="25389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5177" y="4527219"/>
                        <a:ext cx="604940" cy="461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C2945973-214F-8E4A-C290-F7406CD894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4663730"/>
              </p:ext>
            </p:extLst>
          </p:nvPr>
        </p:nvGraphicFramePr>
        <p:xfrm>
          <a:off x="3326532" y="4511871"/>
          <a:ext cx="580127" cy="468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79279" imgH="253890" progId="Equation.DSMT4">
                  <p:embed/>
                </p:oleObj>
              </mc:Choice>
              <mc:Fallback>
                <p:oleObj name="Equation" r:id="rId13" imgW="279279" imgH="25389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6532" y="4511871"/>
                        <a:ext cx="580127" cy="4683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B10F95C4-43B8-2CD7-5A42-55C37A31C9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8288748"/>
              </p:ext>
            </p:extLst>
          </p:nvPr>
        </p:nvGraphicFramePr>
        <p:xfrm>
          <a:off x="7534257" y="4482590"/>
          <a:ext cx="616114" cy="403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91973" imgH="203112" progId="Equation.DSMT4">
                  <p:embed/>
                </p:oleObj>
              </mc:Choice>
              <mc:Fallback>
                <p:oleObj name="Equation" r:id="rId15" imgW="291973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4257" y="4482590"/>
                        <a:ext cx="616114" cy="4036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4C8ACFB4-3202-263B-534C-3B5CA29777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890627"/>
              </p:ext>
            </p:extLst>
          </p:nvPr>
        </p:nvGraphicFramePr>
        <p:xfrm>
          <a:off x="7732447" y="5829362"/>
          <a:ext cx="952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14102" imgH="177492" progId="Equation.DSMT4">
                  <p:embed/>
                </p:oleObj>
              </mc:Choice>
              <mc:Fallback>
                <p:oleObj name="Equation" r:id="rId17" imgW="114102" imgH="177492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2447" y="5829362"/>
                        <a:ext cx="95250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>
            <a:extLst>
              <a:ext uri="{FF2B5EF4-FFF2-40B4-BE49-F238E27FC236}">
                <a16:creationId xmlns:a16="http://schemas.microsoft.com/office/drawing/2014/main" id="{BBB73DBC-4282-E8FD-AA25-CFA9CCDA55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996939"/>
              </p:ext>
            </p:extLst>
          </p:nvPr>
        </p:nvGraphicFramePr>
        <p:xfrm>
          <a:off x="1478806" y="5036295"/>
          <a:ext cx="1397176" cy="526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685800" imgH="254000" progId="Equation.DSMT4">
                  <p:embed/>
                </p:oleObj>
              </mc:Choice>
              <mc:Fallback>
                <p:oleObj name="Equation" r:id="rId19" imgW="685800" imgH="2540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8806" y="5036295"/>
                        <a:ext cx="1397176" cy="5262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3">
            <a:extLst>
              <a:ext uri="{FF2B5EF4-FFF2-40B4-BE49-F238E27FC236}">
                <a16:creationId xmlns:a16="http://schemas.microsoft.com/office/drawing/2014/main" id="{921F2D29-E4F9-90FA-0325-ADC2935C6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741" y="4147975"/>
            <a:ext cx="8863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Alors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B4AE27E1-8743-63E5-86A9-A7CF5C5F4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5181" y="4123046"/>
            <a:ext cx="26921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sont alignés.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B2DBD3BA-08BF-175C-5A03-8F7E9F390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600" y="4523767"/>
            <a:ext cx="13971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image de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770E3DFB-8A06-83A0-7CBC-E0582A918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6659" y="4503266"/>
            <a:ext cx="37678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 la translation de vecteur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2ED72D10-DE7E-4757-B08B-15C5E43F7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113" y="5007295"/>
            <a:ext cx="8863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Alors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18D97965-E1BA-BDFE-EDEB-E660A4818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2447" y="5779505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240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BF54C94-C2B8-5C6A-F846-44121551B655}"/>
              </a:ext>
            </a:extLst>
          </p:cNvPr>
          <p:cNvSpPr txBox="1"/>
          <p:nvPr/>
        </p:nvSpPr>
        <p:spPr>
          <a:xfrm>
            <a:off x="470090" y="4527219"/>
            <a:ext cx="11336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on a </a:t>
            </a:r>
            <a:endParaRPr kumimoji="0" lang="fr-FR" alt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576724-8CD7-CFE2-2695-9AB7CF36F949}"/>
              </a:ext>
            </a:extLst>
          </p:cNvPr>
          <p:cNvSpPr txBox="1"/>
          <p:nvPr/>
        </p:nvSpPr>
        <p:spPr>
          <a:xfrm>
            <a:off x="470090" y="1083212"/>
            <a:ext cx="10657455" cy="143506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1359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75AF7E0-80E2-708D-1F9A-E168BD11AB80}"/>
              </a:ext>
            </a:extLst>
          </p:cNvPr>
          <p:cNvSpPr txBox="1"/>
          <p:nvPr/>
        </p:nvSpPr>
        <p:spPr>
          <a:xfrm>
            <a:off x="277837" y="181287"/>
            <a:ext cx="9175652" cy="1864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rtl="0">
              <a:lnSpc>
                <a:spcPct val="115000"/>
              </a:lnSpc>
              <a:buFont typeface="+mj-lt"/>
              <a:buAutoNum type="arabicPeriod" startAt="5"/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Image d'un angle et d’un cercle par une translation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lphaLcPeriod"/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Image d’un angle par une translation </a:t>
            </a:r>
            <a:endParaRPr lang="fr-FR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Propriété 5 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L’image d’un angle par une translation est un angle de même mesure</a:t>
            </a:r>
            <a:endParaRPr lang="fr-FR" sz="2400" dirty="0"/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D25619F7-108F-2F86-19E1-8B482B49B0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362454"/>
              </p:ext>
            </p:extLst>
          </p:nvPr>
        </p:nvGraphicFramePr>
        <p:xfrm>
          <a:off x="346936" y="2956016"/>
          <a:ext cx="923328" cy="461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33169" imgH="228501" progId="Equation.DSMT4">
                  <p:embed/>
                </p:oleObj>
              </mc:Choice>
              <mc:Fallback>
                <p:oleObj name="Equation" r:id="rId2" imgW="533169" imgH="228501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936" y="2956016"/>
                        <a:ext cx="923328" cy="4616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34593CD7-55C3-C2A8-0FF7-B46C2CDE47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846101"/>
              </p:ext>
            </p:extLst>
          </p:nvPr>
        </p:nvGraphicFramePr>
        <p:xfrm>
          <a:off x="3463136" y="2956015"/>
          <a:ext cx="923328" cy="46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5320" imgH="228600" progId="Equation.DSMT4">
                  <p:embed/>
                </p:oleObj>
              </mc:Choice>
              <mc:Fallback>
                <p:oleObj name="Equation" r:id="rId4" imgW="35532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3136" y="2956015"/>
                        <a:ext cx="923328" cy="461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1D006BC3-B6E0-A649-A137-6A34E86510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350768"/>
              </p:ext>
            </p:extLst>
          </p:nvPr>
        </p:nvGraphicFramePr>
        <p:xfrm>
          <a:off x="346936" y="3499785"/>
          <a:ext cx="704644" cy="46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9279" imgH="203112" progId="Equation.DSMT4">
                  <p:embed/>
                </p:oleObj>
              </mc:Choice>
              <mc:Fallback>
                <p:oleObj name="Equation" r:id="rId6" imgW="279279" imgH="203112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936" y="3499785"/>
                        <a:ext cx="704644" cy="461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D92C91A5-4BD5-5593-528C-4DBC395F7A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996326"/>
              </p:ext>
            </p:extLst>
          </p:nvPr>
        </p:nvGraphicFramePr>
        <p:xfrm>
          <a:off x="1559989" y="3499785"/>
          <a:ext cx="2499463" cy="461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57300" imgH="228600" progId="Equation.DSMT4">
                  <p:embed/>
                </p:oleObj>
              </mc:Choice>
              <mc:Fallback>
                <p:oleObj name="Equation" r:id="rId8" imgW="12573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9989" y="3499785"/>
                        <a:ext cx="2499463" cy="4616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">
            <a:extLst>
              <a:ext uri="{FF2B5EF4-FFF2-40B4-BE49-F238E27FC236}">
                <a16:creationId xmlns:a16="http://schemas.microsoft.com/office/drawing/2014/main" id="{FE4DD300-ABA9-051D-6D87-525BDF9D1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099" y="2170466"/>
            <a:ext cx="383399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Exemple 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a dans la figure ci-contre 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4562F54-FA7E-5DD3-DEBA-4608B9C56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264" y="2622622"/>
            <a:ext cx="228203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image de l'angle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AC27AC62-B826-2E75-111B-386529063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097" y="3038120"/>
            <a:ext cx="38368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  la translation de vecteur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42880734-C087-7434-EE23-C167C5CED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580" y="3556180"/>
            <a:ext cx="5084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et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8A162D3-4D9B-9DED-92F7-DF70BD774F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206" y="3555218"/>
            <a:ext cx="4818240" cy="25105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9CA269-0FB1-C662-D238-840CAF2DAE1F}"/>
              </a:ext>
            </a:extLst>
          </p:cNvPr>
          <p:cNvSpPr txBox="1"/>
          <p:nvPr/>
        </p:nvSpPr>
        <p:spPr>
          <a:xfrm>
            <a:off x="277837" y="1575582"/>
            <a:ext cx="8711418" cy="50646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0235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4">
                <a:extLst>
                  <a:ext uri="{FF2B5EF4-FFF2-40B4-BE49-F238E27FC236}">
                    <a16:creationId xmlns:a16="http://schemas.microsoft.com/office/drawing/2014/main" id="{CB202551-61D3-593F-1B03-533A446061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642" y="205576"/>
                <a:ext cx="8452378" cy="23083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2400" b="1" i="0" u="none" strike="noStrike" cap="none" normalizeH="0" baseline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b. Image d'un cercle par une translation</a:t>
                </a:r>
                <a:r>
                  <a:rPr kumimoji="0" lang="fr-FR" altLang="fr-FR" sz="2400" b="1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2400" b="0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2400" b="1" i="0" u="none" strike="noStrike" cap="none" normalizeH="0" baseline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Propriété 6 :</a:t>
                </a:r>
                <a:endParaRPr kumimoji="0" lang="fr-FR" altLang="fr-FR" sz="2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</a:endParaRP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fr-FR" altLang="fr-FR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L’image d’un cercle de centre </a:t>
                </a:r>
                <a14:m>
                  <m:oMath xmlns:m="http://schemas.openxmlformats.org/officeDocument/2006/math">
                    <m:r>
                      <a:rPr kumimoji="0" lang="fr-FR" altLang="fr-FR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𝑂</m:t>
                    </m:r>
                  </m:oMath>
                </a14:m>
                <a:r>
                  <a:rPr kumimoji="0" lang="fr-FR" altLang="fr-FR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par une translation est un cercle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fr-FR" altLang="fr-FR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de même rayon et de centre </a:t>
                </a:r>
                <a14:m>
                  <m:oMath xmlns:m="http://schemas.openxmlformats.org/officeDocument/2006/math">
                    <m:r>
                      <a:rPr kumimoji="0" lang="fr-FR" altLang="fr-FR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𝑂</m:t>
                    </m:r>
                    <m:r>
                      <a:rPr kumimoji="0" lang="fr-FR" altLang="fr-FR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 </m:t>
                    </m:r>
                  </m:oMath>
                </a14:m>
                <a:r>
                  <a:rPr kumimoji="0" lang="fr-FR" altLang="fr-FR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l’image de </a:t>
                </a:r>
                <a14:m>
                  <m:oMath xmlns:m="http://schemas.openxmlformats.org/officeDocument/2006/math">
                    <m:r>
                      <a:rPr kumimoji="0" lang="fr-FR" altLang="fr-FR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𝑂</m:t>
                    </m:r>
                  </m:oMath>
                </a14:m>
                <a:r>
                  <a:rPr kumimoji="0" lang="fr-FR" altLang="fr-FR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par cette translation.</a:t>
                </a:r>
                <a:endParaRPr kumimoji="0" lang="fr-FR" altLang="fr-FR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endParaRPr kumimoji="0" lang="fr-FR" altLang="fr-FR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4">
                <a:extLst>
                  <a:ext uri="{FF2B5EF4-FFF2-40B4-BE49-F238E27FC236}">
                    <a16:creationId xmlns:a16="http://schemas.microsoft.com/office/drawing/2014/main" id="{CB202551-61D3-593F-1B03-533A446061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642" y="205576"/>
                <a:ext cx="8452378" cy="2308324"/>
              </a:xfrm>
              <a:prstGeom prst="rect">
                <a:avLst/>
              </a:prstGeom>
              <a:blipFill>
                <a:blip r:embed="rId2"/>
                <a:stretch>
                  <a:fillRect l="-1154" t="-1587" r="-14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0F8C1705-3797-10AE-6185-3F88D66066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3941172"/>
              </p:ext>
            </p:extLst>
          </p:nvPr>
        </p:nvGraphicFramePr>
        <p:xfrm>
          <a:off x="1167618" y="2644727"/>
          <a:ext cx="585714" cy="383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1091" imgH="164957" progId="Equation.DSMT4">
                  <p:embed/>
                </p:oleObj>
              </mc:Choice>
              <mc:Fallback>
                <p:oleObj name="Equation" r:id="rId3" imgW="241091" imgH="164957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7618" y="2644727"/>
                        <a:ext cx="585714" cy="3837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2F49140F-ACC4-56BB-621E-A969AD6815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7884306"/>
              </p:ext>
            </p:extLst>
          </p:nvPr>
        </p:nvGraphicFramePr>
        <p:xfrm>
          <a:off x="3770493" y="2670943"/>
          <a:ext cx="514311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3024" imgH="152268" progId="Equation.DSMT4">
                  <p:embed/>
                </p:oleObj>
              </mc:Choice>
              <mc:Fallback>
                <p:oleObj name="Equation" r:id="rId5" imgW="203024" imgH="152268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493" y="2670943"/>
                        <a:ext cx="514311" cy="361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A7DA82E1-DECE-856D-CD38-6789CC9DF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95056"/>
              </p:ext>
            </p:extLst>
          </p:nvPr>
        </p:nvGraphicFramePr>
        <p:xfrm>
          <a:off x="388776" y="3120755"/>
          <a:ext cx="704646" cy="46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17087" imgH="215619" progId="Equation.DSMT4">
                  <p:embed/>
                </p:oleObj>
              </mc:Choice>
              <mc:Fallback>
                <p:oleObj name="Equation" r:id="rId7" imgW="317087" imgH="215619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776" y="3120755"/>
                        <a:ext cx="704646" cy="461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8106004A-159B-99F6-419F-9A7DBB5ED5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853215"/>
              </p:ext>
            </p:extLst>
          </p:nvPr>
        </p:nvGraphicFramePr>
        <p:xfrm>
          <a:off x="1731124" y="3168967"/>
          <a:ext cx="2144264" cy="413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53643" imgH="177723" progId="Equation.DSMT4">
                  <p:embed/>
                </p:oleObj>
              </mc:Choice>
              <mc:Fallback>
                <p:oleObj name="Equation" r:id="rId9" imgW="1053643" imgH="177723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1124" y="3168967"/>
                        <a:ext cx="2144264" cy="4134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2">
            <a:extLst>
              <a:ext uri="{FF2B5EF4-FFF2-40B4-BE49-F238E27FC236}">
                <a16:creationId xmlns:a16="http://schemas.microsoft.com/office/drawing/2014/main" id="{8015C0C0-70FC-B66E-CD3D-96F7BD852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642" y="2276683"/>
            <a:ext cx="142442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Exemple 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FB9742C3-52CA-D8BE-0B13-F4EE55B44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3332" y="2621086"/>
            <a:ext cx="21220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image de point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A656912E-EEEC-AB5E-10FA-C884EA089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2054" y="2653588"/>
            <a:ext cx="37678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 la translation de vecteur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5EA3EF21-5CF7-31AB-90CF-6F81C4A6A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069" y="3144860"/>
            <a:ext cx="5084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17D1AED-5753-44B1-D9FD-A57F082553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944" y="3144860"/>
            <a:ext cx="3932229" cy="304338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" name="Objet 19">
            <a:extLst>
              <a:ext uri="{FF2B5EF4-FFF2-40B4-BE49-F238E27FC236}">
                <a16:creationId xmlns:a16="http://schemas.microsoft.com/office/drawing/2014/main" id="{11A5FEAF-62B4-9634-2A6D-DB62A3462F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666559"/>
              </p:ext>
            </p:extLst>
          </p:nvPr>
        </p:nvGraphicFramePr>
        <p:xfrm>
          <a:off x="1225985" y="3717166"/>
          <a:ext cx="750171" cy="461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7225" imgH="253780" progId="Equation.DSMT4">
                  <p:embed/>
                </p:oleObj>
              </mc:Choice>
              <mc:Fallback>
                <p:oleObj name="Equation" r:id="rId12" imgW="317225" imgH="25378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985" y="3717166"/>
                        <a:ext cx="750171" cy="461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6D59C5DA-3CB3-9D7C-64BA-5459CDEAEC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6200331"/>
              </p:ext>
            </p:extLst>
          </p:nvPr>
        </p:nvGraphicFramePr>
        <p:xfrm>
          <a:off x="4156666" y="3652808"/>
          <a:ext cx="597806" cy="526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66469" imgH="253780" progId="Equation.DSMT4">
                  <p:embed/>
                </p:oleObj>
              </mc:Choice>
              <mc:Fallback>
                <p:oleObj name="Equation" r:id="rId14" imgW="266469" imgH="25378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6666" y="3652808"/>
                        <a:ext cx="597806" cy="5260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>
            <a:extLst>
              <a:ext uri="{FF2B5EF4-FFF2-40B4-BE49-F238E27FC236}">
                <a16:creationId xmlns:a16="http://schemas.microsoft.com/office/drawing/2014/main" id="{21FE62EB-C742-A5A7-3FBC-67FA001810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679599"/>
              </p:ext>
            </p:extLst>
          </p:nvPr>
        </p:nvGraphicFramePr>
        <p:xfrm>
          <a:off x="4027648" y="4310463"/>
          <a:ext cx="631060" cy="413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17087" imgH="215619" progId="Equation.DSMT4">
                  <p:embed/>
                </p:oleObj>
              </mc:Choice>
              <mc:Fallback>
                <p:oleObj name="Equation" r:id="rId16" imgW="317087" imgH="215619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7648" y="4310463"/>
                        <a:ext cx="631060" cy="4134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19">
            <a:extLst>
              <a:ext uri="{FF2B5EF4-FFF2-40B4-BE49-F238E27FC236}">
                <a16:creationId xmlns:a16="http://schemas.microsoft.com/office/drawing/2014/main" id="{28703B27-D8C1-B814-653F-8604CE823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525" y="3717166"/>
            <a:ext cx="8863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Alors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43DCE090-726D-4BC6-5925-D113E6E6B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7024" y="3718923"/>
            <a:ext cx="22150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image du cercle 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AC476508-C4BF-FF83-22D3-FB7A311E1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58" y="4301638"/>
            <a:ext cx="36989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 la translation de vecteur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D949499-E8EF-AB47-D011-123E29A85515}"/>
              </a:ext>
            </a:extLst>
          </p:cNvPr>
          <p:cNvSpPr txBox="1"/>
          <p:nvPr/>
        </p:nvSpPr>
        <p:spPr>
          <a:xfrm>
            <a:off x="176642" y="1364566"/>
            <a:ext cx="8452378" cy="82590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67313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713</Words>
  <Application>Microsoft Office PowerPoint</Application>
  <PresentationFormat>Grand écran</PresentationFormat>
  <Paragraphs>108</Paragraphs>
  <Slides>12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Symbol</vt:lpstr>
      <vt:lpstr>Times New Roman</vt:lpstr>
      <vt:lpstr>Thème Office</vt:lpstr>
      <vt:lpstr>Equation</vt:lpstr>
      <vt:lpstr>Chapitre 2 :  Vecteurs et translation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OUMAHMOUD BRAHIM</dc:creator>
  <cp:lastModifiedBy>OUMAHMOUD BRAHIM</cp:lastModifiedBy>
  <cp:revision>15</cp:revision>
  <dcterms:created xsi:type="dcterms:W3CDTF">2023-02-08T17:18:36Z</dcterms:created>
  <dcterms:modified xsi:type="dcterms:W3CDTF">2023-02-21T17:30:42Z</dcterms:modified>
</cp:coreProperties>
</file>