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7" r:id="rId4"/>
    <p:sldId id="271" r:id="rId5"/>
    <p:sldId id="258" r:id="rId6"/>
    <p:sldId id="259" r:id="rId7"/>
    <p:sldId id="260" r:id="rId8"/>
    <p:sldId id="269" r:id="rId9"/>
    <p:sldId id="261" r:id="rId10"/>
    <p:sldId id="262" r:id="rId11"/>
    <p:sldId id="270" r:id="rId12"/>
    <p:sldId id="266" r:id="rId13"/>
    <p:sldId id="267" r:id="rId14"/>
    <p:sldId id="272" r:id="rId15"/>
    <p:sldId id="273" r:id="rId16"/>
    <p:sldId id="274" r:id="rId17"/>
    <p:sldId id="268" r:id="rId18"/>
    <p:sldId id="264" r:id="rId19"/>
    <p:sldId id="265" r:id="rId2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834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4B3F446-A841-4757-8B3A-EDB02441098C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05BC30E5-02EB-4185-9626-E1F08BEC9BC1}">
      <dgm:prSet phldrT="[Texte]"/>
      <dgm:spPr/>
      <dgm:t>
        <a:bodyPr/>
        <a:lstStyle/>
        <a:p>
          <a:r>
            <a:rPr lang="fr-FR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Résolution algébrique  </a:t>
          </a:r>
          <a:endParaRPr lang="fr-FR" dirty="0">
            <a:solidFill>
              <a:schemeClr val="bg1"/>
            </a:solidFill>
          </a:endParaRPr>
        </a:p>
      </dgm:t>
    </dgm:pt>
    <dgm:pt modelId="{FF82915C-C551-4A09-B4F5-5EC008E0956F}" type="parTrans" cxnId="{64CD70EB-090D-43EE-9CF8-8983DB087D1C}">
      <dgm:prSet/>
      <dgm:spPr/>
      <dgm:t>
        <a:bodyPr/>
        <a:lstStyle/>
        <a:p>
          <a:endParaRPr lang="fr-FR"/>
        </a:p>
      </dgm:t>
    </dgm:pt>
    <dgm:pt modelId="{064FE3C2-34B5-4717-B903-26DED364840D}" type="sibTrans" cxnId="{64CD70EB-090D-43EE-9CF8-8983DB087D1C}">
      <dgm:prSet/>
      <dgm:spPr/>
      <dgm:t>
        <a:bodyPr/>
        <a:lstStyle/>
        <a:p>
          <a:endParaRPr lang="fr-FR"/>
        </a:p>
      </dgm:t>
    </dgm:pt>
    <dgm:pt modelId="{04BEBAB1-6BEF-4D9D-AB0D-0C55BBB895F8}">
      <dgm:prSet phldrT="[Texte]"/>
      <dgm:spPr/>
      <dgm:t>
        <a:bodyPr/>
        <a:lstStyle/>
        <a:p>
          <a:r>
            <a:rPr lang="fr-FR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rPr>
            <a:t>substitution</a:t>
          </a:r>
          <a:endParaRPr lang="fr-FR" dirty="0">
            <a:solidFill>
              <a:schemeClr val="tx1"/>
            </a:solidFill>
          </a:endParaRPr>
        </a:p>
      </dgm:t>
    </dgm:pt>
    <dgm:pt modelId="{424800FA-98C9-42AB-8A42-B4BB7CBCE494}" type="parTrans" cxnId="{4457C143-9CAF-4ED5-A56F-014A3305A178}">
      <dgm:prSet/>
      <dgm:spPr/>
      <dgm:t>
        <a:bodyPr/>
        <a:lstStyle/>
        <a:p>
          <a:endParaRPr lang="fr-FR"/>
        </a:p>
      </dgm:t>
    </dgm:pt>
    <dgm:pt modelId="{7E8A57C7-84E9-4CA2-8DAE-58A0271EAABA}" type="sibTrans" cxnId="{4457C143-9CAF-4ED5-A56F-014A3305A178}">
      <dgm:prSet/>
      <dgm:spPr/>
      <dgm:t>
        <a:bodyPr/>
        <a:lstStyle/>
        <a:p>
          <a:endParaRPr lang="fr-FR"/>
        </a:p>
      </dgm:t>
    </dgm:pt>
    <dgm:pt modelId="{EE33117D-25E1-409A-A164-8038567DE6D5}">
      <dgm:prSet phldrT="[Texte]"/>
      <dgm:spPr/>
      <dgm:t>
        <a:bodyPr/>
        <a:lstStyle/>
        <a:p>
          <a:r>
            <a:rPr lang="fr-FR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rPr>
            <a:t>Combinaison linéaire</a:t>
          </a:r>
          <a:endParaRPr lang="fr-FR" dirty="0">
            <a:solidFill>
              <a:schemeClr val="tx1"/>
            </a:solidFill>
          </a:endParaRPr>
        </a:p>
      </dgm:t>
    </dgm:pt>
    <dgm:pt modelId="{BCD855EE-8A6E-4A14-98A0-809CCA6532E7}" type="parTrans" cxnId="{6A3D9FFE-A623-4A77-BAFE-861D32C5611C}">
      <dgm:prSet/>
      <dgm:spPr/>
      <dgm:t>
        <a:bodyPr/>
        <a:lstStyle/>
        <a:p>
          <a:endParaRPr lang="fr-FR"/>
        </a:p>
      </dgm:t>
    </dgm:pt>
    <dgm:pt modelId="{B2AAEBD6-23CE-4CB8-9F17-5BB9FD27BB83}" type="sibTrans" cxnId="{6A3D9FFE-A623-4A77-BAFE-861D32C5611C}">
      <dgm:prSet/>
      <dgm:spPr/>
      <dgm:t>
        <a:bodyPr/>
        <a:lstStyle/>
        <a:p>
          <a:endParaRPr lang="fr-FR"/>
        </a:p>
      </dgm:t>
    </dgm:pt>
    <dgm:pt modelId="{921EAA08-330E-4D77-B0E4-5BA4C5C004D4}">
      <dgm:prSet phldrT="[Texte]"/>
      <dgm:spPr/>
      <dgm:t>
        <a:bodyPr/>
        <a:lstStyle/>
        <a:p>
          <a:r>
            <a:rPr lang="fr-FR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rPr>
            <a:t>Résolution graphique </a:t>
          </a:r>
          <a:endParaRPr lang="fr-FR" dirty="0">
            <a:solidFill>
              <a:schemeClr val="bg1"/>
            </a:solidFill>
          </a:endParaRPr>
        </a:p>
      </dgm:t>
    </dgm:pt>
    <dgm:pt modelId="{E1850879-B184-4250-AB49-6B7D2AA755E8}" type="parTrans" cxnId="{FBCCC6D1-8045-4B8C-825C-89382A33905A}">
      <dgm:prSet/>
      <dgm:spPr/>
      <dgm:t>
        <a:bodyPr/>
        <a:lstStyle/>
        <a:p>
          <a:endParaRPr lang="fr-FR"/>
        </a:p>
      </dgm:t>
    </dgm:pt>
    <dgm:pt modelId="{0695741C-DFD8-40CE-B734-E623FFA29CE1}" type="sibTrans" cxnId="{FBCCC6D1-8045-4B8C-825C-89382A33905A}">
      <dgm:prSet/>
      <dgm:spPr/>
      <dgm:t>
        <a:bodyPr/>
        <a:lstStyle/>
        <a:p>
          <a:endParaRPr lang="fr-FR"/>
        </a:p>
      </dgm:t>
    </dgm:pt>
    <dgm:pt modelId="{BC386CA1-59E6-4603-B419-DCEF4A9C788B}" type="pres">
      <dgm:prSet presAssocID="{34B3F446-A841-4757-8B3A-EDB02441098C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A75281DA-9025-4098-AC51-C9D8898CD9B5}" type="pres">
      <dgm:prSet presAssocID="{05BC30E5-02EB-4185-9626-E1F08BEC9BC1}" presName="root1" presStyleCnt="0"/>
      <dgm:spPr/>
    </dgm:pt>
    <dgm:pt modelId="{5BF829C5-A94F-41E7-94AA-7B9BDAE1F550}" type="pres">
      <dgm:prSet presAssocID="{05BC30E5-02EB-4185-9626-E1F08BEC9BC1}" presName="LevelOneTextNode" presStyleLbl="node0" presStyleIdx="0" presStyleCnt="2" custLinFactNeighborX="-416" custLinFactNeighborY="-48260">
        <dgm:presLayoutVars>
          <dgm:chPref val="3"/>
        </dgm:presLayoutVars>
      </dgm:prSet>
      <dgm:spPr/>
    </dgm:pt>
    <dgm:pt modelId="{595A778B-CC84-4911-839B-9247E5D64AC9}" type="pres">
      <dgm:prSet presAssocID="{05BC30E5-02EB-4185-9626-E1F08BEC9BC1}" presName="level2hierChild" presStyleCnt="0"/>
      <dgm:spPr/>
    </dgm:pt>
    <dgm:pt modelId="{10B1D17C-F4E7-4B35-80BF-78E1239C5056}" type="pres">
      <dgm:prSet presAssocID="{424800FA-98C9-42AB-8A42-B4BB7CBCE494}" presName="conn2-1" presStyleLbl="parChTrans1D2" presStyleIdx="0" presStyleCnt="2"/>
      <dgm:spPr/>
    </dgm:pt>
    <dgm:pt modelId="{5D31ABB0-4A1F-4A6A-9D6D-33B81EB6AC07}" type="pres">
      <dgm:prSet presAssocID="{424800FA-98C9-42AB-8A42-B4BB7CBCE494}" presName="connTx" presStyleLbl="parChTrans1D2" presStyleIdx="0" presStyleCnt="2"/>
      <dgm:spPr/>
    </dgm:pt>
    <dgm:pt modelId="{286AF334-AF02-4A11-B169-0433CD919416}" type="pres">
      <dgm:prSet presAssocID="{04BEBAB1-6BEF-4D9D-AB0D-0C55BBB895F8}" presName="root2" presStyleCnt="0"/>
      <dgm:spPr/>
    </dgm:pt>
    <dgm:pt modelId="{50378934-405F-47AB-A2D4-41227DB41017}" type="pres">
      <dgm:prSet presAssocID="{04BEBAB1-6BEF-4D9D-AB0D-0C55BBB895F8}" presName="LevelTwoTextNode" presStyleLbl="node2" presStyleIdx="0" presStyleCnt="2" custLinFactNeighborX="416" custLinFactNeighborY="-24130">
        <dgm:presLayoutVars>
          <dgm:chPref val="3"/>
        </dgm:presLayoutVars>
      </dgm:prSet>
      <dgm:spPr/>
    </dgm:pt>
    <dgm:pt modelId="{1C1BFCB1-AE3A-4BDB-8108-23265B5637E8}" type="pres">
      <dgm:prSet presAssocID="{04BEBAB1-6BEF-4D9D-AB0D-0C55BBB895F8}" presName="level3hierChild" presStyleCnt="0"/>
      <dgm:spPr/>
    </dgm:pt>
    <dgm:pt modelId="{0FB95C56-11A4-4CDE-8D48-0FC844640F61}" type="pres">
      <dgm:prSet presAssocID="{BCD855EE-8A6E-4A14-98A0-809CCA6532E7}" presName="conn2-1" presStyleLbl="parChTrans1D2" presStyleIdx="1" presStyleCnt="2"/>
      <dgm:spPr/>
    </dgm:pt>
    <dgm:pt modelId="{98F0273F-1F80-4159-86B7-8B34F8CA5F6F}" type="pres">
      <dgm:prSet presAssocID="{BCD855EE-8A6E-4A14-98A0-809CCA6532E7}" presName="connTx" presStyleLbl="parChTrans1D2" presStyleIdx="1" presStyleCnt="2"/>
      <dgm:spPr/>
    </dgm:pt>
    <dgm:pt modelId="{D80CFE76-42B4-4A2C-A250-CEF070D22BBA}" type="pres">
      <dgm:prSet presAssocID="{EE33117D-25E1-409A-A164-8038567DE6D5}" presName="root2" presStyleCnt="0"/>
      <dgm:spPr/>
    </dgm:pt>
    <dgm:pt modelId="{22C4EFA3-FDD0-4253-AEE8-7C6D61D144D2}" type="pres">
      <dgm:prSet presAssocID="{EE33117D-25E1-409A-A164-8038567DE6D5}" presName="LevelTwoTextNode" presStyleLbl="node2" presStyleIdx="1" presStyleCnt="2" custLinFactNeighborY="-22466">
        <dgm:presLayoutVars>
          <dgm:chPref val="3"/>
        </dgm:presLayoutVars>
      </dgm:prSet>
      <dgm:spPr/>
    </dgm:pt>
    <dgm:pt modelId="{BA87BE9D-6FAA-49B8-915B-C4B337DEA654}" type="pres">
      <dgm:prSet presAssocID="{EE33117D-25E1-409A-A164-8038567DE6D5}" presName="level3hierChild" presStyleCnt="0"/>
      <dgm:spPr/>
    </dgm:pt>
    <dgm:pt modelId="{0F868178-F6D4-4BC4-9AEC-B990D1393E36}" type="pres">
      <dgm:prSet presAssocID="{921EAA08-330E-4D77-B0E4-5BA4C5C004D4}" presName="root1" presStyleCnt="0"/>
      <dgm:spPr/>
    </dgm:pt>
    <dgm:pt modelId="{FB8840CF-E3E6-422A-A04C-2B27C6A254C9}" type="pres">
      <dgm:prSet presAssocID="{921EAA08-330E-4D77-B0E4-5BA4C5C004D4}" presName="LevelOneTextNode" presStyleLbl="node0" presStyleIdx="1" presStyleCnt="2" custLinFactNeighborX="-416" custLinFactNeighborY="17473">
        <dgm:presLayoutVars>
          <dgm:chPref val="3"/>
        </dgm:presLayoutVars>
      </dgm:prSet>
      <dgm:spPr/>
    </dgm:pt>
    <dgm:pt modelId="{2D8EBAFD-4F70-4B4B-9052-CB76A35FBCD8}" type="pres">
      <dgm:prSet presAssocID="{921EAA08-330E-4D77-B0E4-5BA4C5C004D4}" presName="level2hierChild" presStyleCnt="0"/>
      <dgm:spPr/>
    </dgm:pt>
  </dgm:ptLst>
  <dgm:cxnLst>
    <dgm:cxn modelId="{7E150C11-AF21-4ED8-B7AC-41DAFFDDBA93}" type="presOf" srcId="{BCD855EE-8A6E-4A14-98A0-809CCA6532E7}" destId="{98F0273F-1F80-4159-86B7-8B34F8CA5F6F}" srcOrd="1" destOrd="0" presId="urn:microsoft.com/office/officeart/2005/8/layout/hierarchy2"/>
    <dgm:cxn modelId="{A11F1D3A-2C57-496F-AA06-4799F2686BEE}" type="presOf" srcId="{BCD855EE-8A6E-4A14-98A0-809CCA6532E7}" destId="{0FB95C56-11A4-4CDE-8D48-0FC844640F61}" srcOrd="0" destOrd="0" presId="urn:microsoft.com/office/officeart/2005/8/layout/hierarchy2"/>
    <dgm:cxn modelId="{4457C143-9CAF-4ED5-A56F-014A3305A178}" srcId="{05BC30E5-02EB-4185-9626-E1F08BEC9BC1}" destId="{04BEBAB1-6BEF-4D9D-AB0D-0C55BBB895F8}" srcOrd="0" destOrd="0" parTransId="{424800FA-98C9-42AB-8A42-B4BB7CBCE494}" sibTransId="{7E8A57C7-84E9-4CA2-8DAE-58A0271EAABA}"/>
    <dgm:cxn modelId="{30488B99-B137-4F9C-96E7-EB8AC310DF31}" type="presOf" srcId="{424800FA-98C9-42AB-8A42-B4BB7CBCE494}" destId="{5D31ABB0-4A1F-4A6A-9D6D-33B81EB6AC07}" srcOrd="1" destOrd="0" presId="urn:microsoft.com/office/officeart/2005/8/layout/hierarchy2"/>
    <dgm:cxn modelId="{225675AD-2948-4A7E-A449-DF44FC70D023}" type="presOf" srcId="{424800FA-98C9-42AB-8A42-B4BB7CBCE494}" destId="{10B1D17C-F4E7-4B35-80BF-78E1239C5056}" srcOrd="0" destOrd="0" presId="urn:microsoft.com/office/officeart/2005/8/layout/hierarchy2"/>
    <dgm:cxn modelId="{DDFDFABA-0FE9-4D0F-9706-927BA85C8721}" type="presOf" srcId="{34B3F446-A841-4757-8B3A-EDB02441098C}" destId="{BC386CA1-59E6-4603-B419-DCEF4A9C788B}" srcOrd="0" destOrd="0" presId="urn:microsoft.com/office/officeart/2005/8/layout/hierarchy2"/>
    <dgm:cxn modelId="{47CB6DD1-355E-4E76-B68B-393923684818}" type="presOf" srcId="{EE33117D-25E1-409A-A164-8038567DE6D5}" destId="{22C4EFA3-FDD0-4253-AEE8-7C6D61D144D2}" srcOrd="0" destOrd="0" presId="urn:microsoft.com/office/officeart/2005/8/layout/hierarchy2"/>
    <dgm:cxn modelId="{FBCCC6D1-8045-4B8C-825C-89382A33905A}" srcId="{34B3F446-A841-4757-8B3A-EDB02441098C}" destId="{921EAA08-330E-4D77-B0E4-5BA4C5C004D4}" srcOrd="1" destOrd="0" parTransId="{E1850879-B184-4250-AB49-6B7D2AA755E8}" sibTransId="{0695741C-DFD8-40CE-B734-E623FFA29CE1}"/>
    <dgm:cxn modelId="{400E26D5-30BC-4476-B205-250879D60FA9}" type="presOf" srcId="{04BEBAB1-6BEF-4D9D-AB0D-0C55BBB895F8}" destId="{50378934-405F-47AB-A2D4-41227DB41017}" srcOrd="0" destOrd="0" presId="urn:microsoft.com/office/officeart/2005/8/layout/hierarchy2"/>
    <dgm:cxn modelId="{64CD70EB-090D-43EE-9CF8-8983DB087D1C}" srcId="{34B3F446-A841-4757-8B3A-EDB02441098C}" destId="{05BC30E5-02EB-4185-9626-E1F08BEC9BC1}" srcOrd="0" destOrd="0" parTransId="{FF82915C-C551-4A09-B4F5-5EC008E0956F}" sibTransId="{064FE3C2-34B5-4717-B903-26DED364840D}"/>
    <dgm:cxn modelId="{4E9CF3F5-EC16-40C8-9E83-C05F36D13D0A}" type="presOf" srcId="{05BC30E5-02EB-4185-9626-E1F08BEC9BC1}" destId="{5BF829C5-A94F-41E7-94AA-7B9BDAE1F550}" srcOrd="0" destOrd="0" presId="urn:microsoft.com/office/officeart/2005/8/layout/hierarchy2"/>
    <dgm:cxn modelId="{B98698F6-4D54-4805-9F2F-E7BBD706A3E7}" type="presOf" srcId="{921EAA08-330E-4D77-B0E4-5BA4C5C004D4}" destId="{FB8840CF-E3E6-422A-A04C-2B27C6A254C9}" srcOrd="0" destOrd="0" presId="urn:microsoft.com/office/officeart/2005/8/layout/hierarchy2"/>
    <dgm:cxn modelId="{6A3D9FFE-A623-4A77-BAFE-861D32C5611C}" srcId="{05BC30E5-02EB-4185-9626-E1F08BEC9BC1}" destId="{EE33117D-25E1-409A-A164-8038567DE6D5}" srcOrd="1" destOrd="0" parTransId="{BCD855EE-8A6E-4A14-98A0-809CCA6532E7}" sibTransId="{B2AAEBD6-23CE-4CB8-9F17-5BB9FD27BB83}"/>
    <dgm:cxn modelId="{5CA2FCB1-971F-4BEE-8DFF-AEAE4B2B3543}" type="presParOf" srcId="{BC386CA1-59E6-4603-B419-DCEF4A9C788B}" destId="{A75281DA-9025-4098-AC51-C9D8898CD9B5}" srcOrd="0" destOrd="0" presId="urn:microsoft.com/office/officeart/2005/8/layout/hierarchy2"/>
    <dgm:cxn modelId="{EBBB36E7-3115-4D72-9AA3-3EF954F82971}" type="presParOf" srcId="{A75281DA-9025-4098-AC51-C9D8898CD9B5}" destId="{5BF829C5-A94F-41E7-94AA-7B9BDAE1F550}" srcOrd="0" destOrd="0" presId="urn:microsoft.com/office/officeart/2005/8/layout/hierarchy2"/>
    <dgm:cxn modelId="{835E4523-2BC0-451E-B6F4-3DC144D247CA}" type="presParOf" srcId="{A75281DA-9025-4098-AC51-C9D8898CD9B5}" destId="{595A778B-CC84-4911-839B-9247E5D64AC9}" srcOrd="1" destOrd="0" presId="urn:microsoft.com/office/officeart/2005/8/layout/hierarchy2"/>
    <dgm:cxn modelId="{3EA02EBF-BF38-4D3B-B053-D1E69929C085}" type="presParOf" srcId="{595A778B-CC84-4911-839B-9247E5D64AC9}" destId="{10B1D17C-F4E7-4B35-80BF-78E1239C5056}" srcOrd="0" destOrd="0" presId="urn:microsoft.com/office/officeart/2005/8/layout/hierarchy2"/>
    <dgm:cxn modelId="{21A56980-B43A-47D6-96C7-7BA6F6E55803}" type="presParOf" srcId="{10B1D17C-F4E7-4B35-80BF-78E1239C5056}" destId="{5D31ABB0-4A1F-4A6A-9D6D-33B81EB6AC07}" srcOrd="0" destOrd="0" presId="urn:microsoft.com/office/officeart/2005/8/layout/hierarchy2"/>
    <dgm:cxn modelId="{491EB249-24AE-461A-A077-52022F31654C}" type="presParOf" srcId="{595A778B-CC84-4911-839B-9247E5D64AC9}" destId="{286AF334-AF02-4A11-B169-0433CD919416}" srcOrd="1" destOrd="0" presId="urn:microsoft.com/office/officeart/2005/8/layout/hierarchy2"/>
    <dgm:cxn modelId="{1D46AA45-2C49-4858-8FFC-ED62CC7547A5}" type="presParOf" srcId="{286AF334-AF02-4A11-B169-0433CD919416}" destId="{50378934-405F-47AB-A2D4-41227DB41017}" srcOrd="0" destOrd="0" presId="urn:microsoft.com/office/officeart/2005/8/layout/hierarchy2"/>
    <dgm:cxn modelId="{578EF20F-4B3D-46D3-87F8-009411911BB3}" type="presParOf" srcId="{286AF334-AF02-4A11-B169-0433CD919416}" destId="{1C1BFCB1-AE3A-4BDB-8108-23265B5637E8}" srcOrd="1" destOrd="0" presId="urn:microsoft.com/office/officeart/2005/8/layout/hierarchy2"/>
    <dgm:cxn modelId="{769058FC-19B2-4348-B29F-87A55BDB569E}" type="presParOf" srcId="{595A778B-CC84-4911-839B-9247E5D64AC9}" destId="{0FB95C56-11A4-4CDE-8D48-0FC844640F61}" srcOrd="2" destOrd="0" presId="urn:microsoft.com/office/officeart/2005/8/layout/hierarchy2"/>
    <dgm:cxn modelId="{65A95F05-221C-4DF4-AD02-FDA3AD408AF4}" type="presParOf" srcId="{0FB95C56-11A4-4CDE-8D48-0FC844640F61}" destId="{98F0273F-1F80-4159-86B7-8B34F8CA5F6F}" srcOrd="0" destOrd="0" presId="urn:microsoft.com/office/officeart/2005/8/layout/hierarchy2"/>
    <dgm:cxn modelId="{5152839C-B1E1-406A-A0C6-F3C6B9892723}" type="presParOf" srcId="{595A778B-CC84-4911-839B-9247E5D64AC9}" destId="{D80CFE76-42B4-4A2C-A250-CEF070D22BBA}" srcOrd="3" destOrd="0" presId="urn:microsoft.com/office/officeart/2005/8/layout/hierarchy2"/>
    <dgm:cxn modelId="{1EE0EC45-9FDE-4388-ADD3-C9A87F4D33C9}" type="presParOf" srcId="{D80CFE76-42B4-4A2C-A250-CEF070D22BBA}" destId="{22C4EFA3-FDD0-4253-AEE8-7C6D61D144D2}" srcOrd="0" destOrd="0" presId="urn:microsoft.com/office/officeart/2005/8/layout/hierarchy2"/>
    <dgm:cxn modelId="{C2B950E4-DA51-4EF8-A4D9-1EA22110311E}" type="presParOf" srcId="{D80CFE76-42B4-4A2C-A250-CEF070D22BBA}" destId="{BA87BE9D-6FAA-49B8-915B-C4B337DEA654}" srcOrd="1" destOrd="0" presId="urn:microsoft.com/office/officeart/2005/8/layout/hierarchy2"/>
    <dgm:cxn modelId="{B5B041EE-1395-425F-BBD7-D5C016631001}" type="presParOf" srcId="{BC386CA1-59E6-4603-B419-DCEF4A9C788B}" destId="{0F868178-F6D4-4BC4-9AEC-B990D1393E36}" srcOrd="1" destOrd="0" presId="urn:microsoft.com/office/officeart/2005/8/layout/hierarchy2"/>
    <dgm:cxn modelId="{5758C1C0-0DFA-4D33-92D5-1B85689CC0E2}" type="presParOf" srcId="{0F868178-F6D4-4BC4-9AEC-B990D1393E36}" destId="{FB8840CF-E3E6-422A-A04C-2B27C6A254C9}" srcOrd="0" destOrd="0" presId="urn:microsoft.com/office/officeart/2005/8/layout/hierarchy2"/>
    <dgm:cxn modelId="{51168D18-DCC0-4C0E-9886-037BBBF6EF8E}" type="presParOf" srcId="{0F868178-F6D4-4BC4-9AEC-B990D1393E36}" destId="{2D8EBAFD-4F70-4B4B-9052-CB76A35FBCD8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F829C5-A94F-41E7-94AA-7B9BDAE1F550}">
      <dsp:nvSpPr>
        <dsp:cNvPr id="0" name=""/>
        <dsp:cNvSpPr/>
      </dsp:nvSpPr>
      <dsp:spPr>
        <a:xfrm>
          <a:off x="0" y="561991"/>
          <a:ext cx="3381375" cy="16906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400" b="1" kern="12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Résolution algébrique  </a:t>
          </a:r>
          <a:endParaRPr lang="fr-FR" sz="4400" kern="1200" dirty="0">
            <a:solidFill>
              <a:schemeClr val="bg1"/>
            </a:solidFill>
          </a:endParaRPr>
        </a:p>
      </dsp:txBody>
      <dsp:txXfrm>
        <a:off x="49519" y="611510"/>
        <a:ext cx="3282337" cy="1591649"/>
      </dsp:txXfrm>
    </dsp:sp>
    <dsp:sp modelId="{10B1D17C-F4E7-4B35-80BF-78E1239C5056}">
      <dsp:nvSpPr>
        <dsp:cNvPr id="0" name=""/>
        <dsp:cNvSpPr/>
      </dsp:nvSpPr>
      <dsp:spPr>
        <a:xfrm rot="20257559">
          <a:off x="3325802" y="1098258"/>
          <a:ext cx="1476394" cy="56162"/>
        </a:xfrm>
        <a:custGeom>
          <a:avLst/>
          <a:gdLst/>
          <a:ahLst/>
          <a:cxnLst/>
          <a:rect l="0" t="0" r="0" b="0"/>
          <a:pathLst>
            <a:path>
              <a:moveTo>
                <a:pt x="0" y="28081"/>
              </a:moveTo>
              <a:lnTo>
                <a:pt x="1476394" y="2808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4027090" y="1089429"/>
        <a:ext cx="73819" cy="73819"/>
      </dsp:txXfrm>
    </dsp:sp>
    <dsp:sp modelId="{50378934-405F-47AB-A2D4-41227DB41017}">
      <dsp:nvSpPr>
        <dsp:cNvPr id="0" name=""/>
        <dsp:cNvSpPr/>
      </dsp:nvSpPr>
      <dsp:spPr>
        <a:xfrm>
          <a:off x="4746624" y="0"/>
          <a:ext cx="3381375" cy="16906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400" b="1" kern="12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rPr>
            <a:t>substitution</a:t>
          </a:r>
          <a:endParaRPr lang="fr-FR" sz="4400" kern="1200" dirty="0">
            <a:solidFill>
              <a:schemeClr val="tx1"/>
            </a:solidFill>
          </a:endParaRPr>
        </a:p>
      </dsp:txBody>
      <dsp:txXfrm>
        <a:off x="4796143" y="49519"/>
        <a:ext cx="3282337" cy="1591649"/>
      </dsp:txXfrm>
    </dsp:sp>
    <dsp:sp modelId="{0FB95C56-11A4-4CDE-8D48-0FC844640F61}">
      <dsp:nvSpPr>
        <dsp:cNvPr id="0" name=""/>
        <dsp:cNvSpPr/>
      </dsp:nvSpPr>
      <dsp:spPr>
        <a:xfrm rot="2761293">
          <a:off x="3082337" y="2083374"/>
          <a:ext cx="1956975" cy="56162"/>
        </a:xfrm>
        <a:custGeom>
          <a:avLst/>
          <a:gdLst/>
          <a:ahLst/>
          <a:cxnLst/>
          <a:rect l="0" t="0" r="0" b="0"/>
          <a:pathLst>
            <a:path>
              <a:moveTo>
                <a:pt x="0" y="28081"/>
              </a:moveTo>
              <a:lnTo>
                <a:pt x="1956975" y="2808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700" kern="1200"/>
        </a:p>
      </dsp:txBody>
      <dsp:txXfrm>
        <a:off x="4011900" y="2062531"/>
        <a:ext cx="97848" cy="97848"/>
      </dsp:txXfrm>
    </dsp:sp>
    <dsp:sp modelId="{22C4EFA3-FDD0-4253-AEE8-7C6D61D144D2}">
      <dsp:nvSpPr>
        <dsp:cNvPr id="0" name=""/>
        <dsp:cNvSpPr/>
      </dsp:nvSpPr>
      <dsp:spPr>
        <a:xfrm>
          <a:off x="4740275" y="1970232"/>
          <a:ext cx="3381375" cy="16906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400" b="1" kern="12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rPr>
            <a:t>Combinaison linéaire</a:t>
          </a:r>
          <a:endParaRPr lang="fr-FR" sz="4400" kern="1200" dirty="0">
            <a:solidFill>
              <a:schemeClr val="tx1"/>
            </a:solidFill>
          </a:endParaRPr>
        </a:p>
      </dsp:txBody>
      <dsp:txXfrm>
        <a:off x="4789794" y="2019751"/>
        <a:ext cx="3282337" cy="1591649"/>
      </dsp:txXfrm>
    </dsp:sp>
    <dsp:sp modelId="{FB8840CF-E3E6-422A-A04C-2B27C6A254C9}">
      <dsp:nvSpPr>
        <dsp:cNvPr id="0" name=""/>
        <dsp:cNvSpPr/>
      </dsp:nvSpPr>
      <dsp:spPr>
        <a:xfrm>
          <a:off x="0" y="3617621"/>
          <a:ext cx="3381375" cy="16906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400" b="1" kern="12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rPr>
            <a:t>Résolution graphique </a:t>
          </a:r>
          <a:endParaRPr lang="fr-FR" sz="4400" kern="1200" dirty="0">
            <a:solidFill>
              <a:schemeClr val="bg1"/>
            </a:solidFill>
          </a:endParaRPr>
        </a:p>
      </dsp:txBody>
      <dsp:txXfrm>
        <a:off x="49519" y="3667140"/>
        <a:ext cx="3282337" cy="15916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7FEFDA-8423-F725-265C-C03CE656C0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DB7A5B1-B996-D4DA-F6F5-4943998AF8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9673193-80F8-6249-EE75-4EBD53BDF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F16D6-B195-4D75-BFAE-7754E7E662AE}" type="datetimeFigureOut">
              <a:rPr lang="fr-FR" smtClean="0"/>
              <a:t>17/05/2024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0F78EC2-2DA4-020C-791D-12B0E2E0F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E50A41B-4FD6-91A0-E560-31C9691DF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8564F-4511-45BA-9D6C-E8A3BBEC1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733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6E6BC1-4401-32A7-847A-A0700DD46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D74B8BE-F109-B889-FF97-FE106EE927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EC8A5B5-964B-D4C6-CC22-91440BD58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F16D6-B195-4D75-BFAE-7754E7E662AE}" type="datetimeFigureOut">
              <a:rPr lang="fr-FR" smtClean="0"/>
              <a:t>17/05/2024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D2BE910-72A2-8ABA-6397-F7D8C7FE1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8352E3-5EDF-DAF1-65A9-6D39A764D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8564F-4511-45BA-9D6C-E8A3BBEC1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2783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714B20-41B6-8535-225F-AB3E5F76F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2FC4B74-10A6-82E9-43DA-D7DDDFCD90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38B9592-A450-BCEC-D046-5A286941B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F16D6-B195-4D75-BFAE-7754E7E662AE}" type="datetimeFigureOut">
              <a:rPr lang="fr-FR" smtClean="0"/>
              <a:t>17/05/2024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E93CAB-65F8-F2B5-765A-FD5613724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F673929-D1FA-CF1B-CB9E-E2B996F56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8564F-4511-45BA-9D6C-E8A3BBEC1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4671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EAA0-C0A3-D05D-4CD1-1E5934419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04D510C-2FE9-E4AE-ED20-A7C5394E8B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F904DF9-099B-1184-316C-466DE5ACDA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4034664-FFBC-B976-C732-08B429E28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F16D6-B195-4D75-BFAE-7754E7E662AE}" type="datetimeFigureOut">
              <a:rPr lang="fr-FR" smtClean="0"/>
              <a:t>17/05/2024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64E609A-47DD-D537-42FA-79E38F800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FE35034-CB7E-5F74-EB90-7ACCE9E22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8564F-4511-45BA-9D6C-E8A3BBEC1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0377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532239-C039-2C03-6108-21341A604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197784F-98AF-297A-1069-95E42AEE91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DFB0C9F-38F8-07FF-25C4-EBE34B60B3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FD45DC7-2740-E7C0-9E6D-59E9398590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A2792B6-878F-F2C2-EB7F-74090FD59D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E935FEC-5223-1592-8256-3F304F675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F16D6-B195-4D75-BFAE-7754E7E662AE}" type="datetimeFigureOut">
              <a:rPr lang="fr-FR" smtClean="0"/>
              <a:t>17/05/2024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F8634CE-52C6-06C9-216D-D66E72C11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AB727AE-F737-031C-DCD9-ED54BCFCD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8564F-4511-45BA-9D6C-E8A3BBEC1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3170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F64FA4-93B9-CFE0-9884-77310597F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7553F99-7FCA-A1F9-E240-5455C1ECF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F16D6-B195-4D75-BFAE-7754E7E662AE}" type="datetimeFigureOut">
              <a:rPr lang="fr-FR" smtClean="0"/>
              <a:t>17/05/2024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B069739-C66E-5DFB-3CEC-EAA37A1A2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D224944-DFCB-B1A3-E499-5DEE765FE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8564F-4511-45BA-9D6C-E8A3BBEC1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9218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D228A11-706D-EB70-A9BF-78C8D2027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F16D6-B195-4D75-BFAE-7754E7E662AE}" type="datetimeFigureOut">
              <a:rPr lang="fr-FR" smtClean="0"/>
              <a:t>17/05/2024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17439FE-D468-D14D-DC4E-A3B729524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231037A-3F1D-F3E0-A1C8-495DFE972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8564F-4511-45BA-9D6C-E8A3BBEC1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0101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7C216D-DD95-72F7-E8BC-43A881ED0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1BACC57-7E9B-DC6C-06FE-12335D9833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595E7C2-260D-7F00-BF12-2F62B6FDC7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E3192D4-3E45-474A-D0EE-E353F4577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F16D6-B195-4D75-BFAE-7754E7E662AE}" type="datetimeFigureOut">
              <a:rPr lang="fr-FR" smtClean="0"/>
              <a:t>17/05/2024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E9976D7-7AE3-EFEB-FFF9-5303CC59C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9CBBF41-2781-249F-521C-80CAC418B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8564F-4511-45BA-9D6C-E8A3BBEC1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2980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A3DC0A-8885-3898-589B-0DEBCA88D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E26122D-E479-47A0-A505-EBC3EDB570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97BC1C1-F1BD-E3D6-F2B5-FB46D35453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00E5FE0-45D6-CF34-F2CC-A235793FB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F16D6-B195-4D75-BFAE-7754E7E662AE}" type="datetimeFigureOut">
              <a:rPr lang="fr-FR" smtClean="0"/>
              <a:t>17/05/2024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BD3BD5C-5050-936E-D1FB-F2593C264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74428B5-34FF-7280-5FFB-24B59D7E4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8564F-4511-45BA-9D6C-E8A3BBEC1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3337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FD793B-23DD-A747-4839-E2094DE72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F6B36C1-80B3-A62D-EF19-7088EFFB96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E631C0-7625-ADA0-DB65-198652C35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F16D6-B195-4D75-BFAE-7754E7E662AE}" type="datetimeFigureOut">
              <a:rPr lang="fr-FR" smtClean="0"/>
              <a:t>17/05/2024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9774ED-0305-EBE4-51D0-3BAEEA36A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4D6D6BA-4051-B7A5-4B31-AAC6E1EF9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8564F-4511-45BA-9D6C-E8A3BBEC1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5145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9B62C94-E93E-F4C6-05D8-B33C64ADF6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3A0FA48-C82F-4BDA-162A-EB06DD779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E35461C-59D6-747F-8833-A16C9B99C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F16D6-B195-4D75-BFAE-7754E7E662AE}" type="datetimeFigureOut">
              <a:rPr lang="fr-FR" smtClean="0"/>
              <a:t>17/05/2024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63F8B86-81CD-E5C5-27EE-02457DD40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FDCBBC2-C3A3-1B8C-A5AF-929C11918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8564F-4511-45BA-9D6C-E8A3BBEC1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0606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61746C7-8BFD-BE5B-E0B5-71DEF1E29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B530003-DCA0-67AD-662B-69A13A1E0E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7F0B059-AF2D-F575-5299-107A8E687A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3F16D6-B195-4D75-BFAE-7754E7E662AE}" type="datetimeFigureOut">
              <a:rPr lang="fr-FR" smtClean="0"/>
              <a:t>17/05/2024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B4378CB-59B0-05F6-31DC-3DBAE9F398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D41582F-856B-D81B-EC1A-4FCB420DAE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B8564F-4511-45BA-9D6C-E8A3BBEC1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3407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26" Type="http://schemas.openxmlformats.org/officeDocument/2006/relationships/image" Target="../media/image32.png"/><Relationship Id="rId39" Type="http://schemas.openxmlformats.org/officeDocument/2006/relationships/image" Target="../media/image45.png"/><Relationship Id="rId21" Type="http://schemas.openxmlformats.org/officeDocument/2006/relationships/image" Target="../media/image27.png"/><Relationship Id="rId34" Type="http://schemas.openxmlformats.org/officeDocument/2006/relationships/image" Target="../media/image40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5" Type="http://schemas.openxmlformats.org/officeDocument/2006/relationships/image" Target="../media/image31.png"/><Relationship Id="rId33" Type="http://schemas.openxmlformats.org/officeDocument/2006/relationships/image" Target="../media/image39.png"/><Relationship Id="rId38" Type="http://schemas.openxmlformats.org/officeDocument/2006/relationships/image" Target="../media/image44.png"/><Relationship Id="rId2" Type="http://schemas.openxmlformats.org/officeDocument/2006/relationships/image" Target="../media/image8.png"/><Relationship Id="rId16" Type="http://schemas.openxmlformats.org/officeDocument/2006/relationships/image" Target="../media/image22.png"/><Relationship Id="rId20" Type="http://schemas.openxmlformats.org/officeDocument/2006/relationships/image" Target="../media/image26.png"/><Relationship Id="rId29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24" Type="http://schemas.openxmlformats.org/officeDocument/2006/relationships/image" Target="../media/image30.png"/><Relationship Id="rId32" Type="http://schemas.openxmlformats.org/officeDocument/2006/relationships/image" Target="../media/image38.png"/><Relationship Id="rId37" Type="http://schemas.openxmlformats.org/officeDocument/2006/relationships/image" Target="../media/image43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23" Type="http://schemas.openxmlformats.org/officeDocument/2006/relationships/image" Target="../media/image29.png"/><Relationship Id="rId28" Type="http://schemas.openxmlformats.org/officeDocument/2006/relationships/image" Target="../media/image34.png"/><Relationship Id="rId36" Type="http://schemas.openxmlformats.org/officeDocument/2006/relationships/image" Target="../media/image42.png"/><Relationship Id="rId10" Type="http://schemas.openxmlformats.org/officeDocument/2006/relationships/image" Target="../media/image16.png"/><Relationship Id="rId19" Type="http://schemas.openxmlformats.org/officeDocument/2006/relationships/image" Target="../media/image25.png"/><Relationship Id="rId31" Type="http://schemas.openxmlformats.org/officeDocument/2006/relationships/image" Target="../media/image37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Relationship Id="rId22" Type="http://schemas.openxmlformats.org/officeDocument/2006/relationships/image" Target="../media/image28.png"/><Relationship Id="rId27" Type="http://schemas.openxmlformats.org/officeDocument/2006/relationships/image" Target="../media/image33.png"/><Relationship Id="rId30" Type="http://schemas.openxmlformats.org/officeDocument/2006/relationships/image" Target="../media/image36.png"/><Relationship Id="rId35" Type="http://schemas.openxmlformats.org/officeDocument/2006/relationships/image" Target="../media/image41.png"/><Relationship Id="rId8" Type="http://schemas.openxmlformats.org/officeDocument/2006/relationships/image" Target="../media/image14.png"/><Relationship Id="rId3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0.png"/><Relationship Id="rId7" Type="http://schemas.openxmlformats.org/officeDocument/2006/relationships/image" Target="../media/image50.png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7" Type="http://schemas.openxmlformats.org/officeDocument/2006/relationships/image" Target="../media/image92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0.png"/><Relationship Id="rId2" Type="http://schemas.openxmlformats.org/officeDocument/2006/relationships/image" Target="../media/image58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0.png"/><Relationship Id="rId4" Type="http://schemas.openxmlformats.org/officeDocument/2006/relationships/image" Target="../media/image60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73.png"/><Relationship Id="rId18" Type="http://schemas.openxmlformats.org/officeDocument/2006/relationships/image" Target="../media/image78.png"/><Relationship Id="rId3" Type="http://schemas.openxmlformats.org/officeDocument/2006/relationships/image" Target="../media/image630.png"/><Relationship Id="rId21" Type="http://schemas.openxmlformats.org/officeDocument/2006/relationships/image" Target="../media/image81.png"/><Relationship Id="rId7" Type="http://schemas.openxmlformats.org/officeDocument/2006/relationships/image" Target="../media/image67.png"/><Relationship Id="rId12" Type="http://schemas.openxmlformats.org/officeDocument/2006/relationships/image" Target="../media/image72.png"/><Relationship Id="rId17" Type="http://schemas.openxmlformats.org/officeDocument/2006/relationships/image" Target="../media/image77.png"/><Relationship Id="rId25" Type="http://schemas.openxmlformats.org/officeDocument/2006/relationships/image" Target="../media/image85.png"/><Relationship Id="rId2" Type="http://schemas.openxmlformats.org/officeDocument/2006/relationships/image" Target="../media/image620.png"/><Relationship Id="rId16" Type="http://schemas.openxmlformats.org/officeDocument/2006/relationships/image" Target="../media/image76.png"/><Relationship Id="rId20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11" Type="http://schemas.openxmlformats.org/officeDocument/2006/relationships/image" Target="../media/image71.png"/><Relationship Id="rId24" Type="http://schemas.openxmlformats.org/officeDocument/2006/relationships/image" Target="../media/image84.png"/><Relationship Id="rId5" Type="http://schemas.openxmlformats.org/officeDocument/2006/relationships/image" Target="../media/image65.png"/><Relationship Id="rId15" Type="http://schemas.openxmlformats.org/officeDocument/2006/relationships/image" Target="../media/image75.png"/><Relationship Id="rId23" Type="http://schemas.openxmlformats.org/officeDocument/2006/relationships/image" Target="../media/image83.png"/><Relationship Id="rId10" Type="http://schemas.openxmlformats.org/officeDocument/2006/relationships/image" Target="../media/image70.png"/><Relationship Id="rId19" Type="http://schemas.openxmlformats.org/officeDocument/2006/relationships/image" Target="../media/image79.png"/><Relationship Id="rId4" Type="http://schemas.openxmlformats.org/officeDocument/2006/relationships/image" Target="../media/image640.png"/><Relationship Id="rId9" Type="http://schemas.openxmlformats.org/officeDocument/2006/relationships/image" Target="../media/image69.png"/><Relationship Id="rId14" Type="http://schemas.openxmlformats.org/officeDocument/2006/relationships/image" Target="../media/image74.png"/><Relationship Id="rId22" Type="http://schemas.openxmlformats.org/officeDocument/2006/relationships/image" Target="../media/image8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DD06B0-7A63-47C0-EBF7-A110A36373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>
            <a:normAutofit/>
          </a:bodyPr>
          <a:lstStyle/>
          <a:p>
            <a:r>
              <a:rPr lang="fr-FR" sz="6600" b="1" dirty="0">
                <a:solidFill>
                  <a:srgbClr val="FF0000"/>
                </a:solidFill>
                <a:latin typeface="+mn-lt"/>
              </a:rPr>
              <a:t>Système de deux équations</a:t>
            </a: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2AA546BC-F47A-4DAA-957E-A1D15EE3ED4F}"/>
              </a:ext>
            </a:extLst>
          </p:cNvPr>
          <p:cNvSpPr txBox="1">
            <a:spLocks/>
          </p:cNvSpPr>
          <p:nvPr/>
        </p:nvSpPr>
        <p:spPr>
          <a:xfrm>
            <a:off x="-1719262" y="1773238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6000" b="1" dirty="0"/>
              <a:t>Chapitre 6: </a:t>
            </a:r>
          </a:p>
        </p:txBody>
      </p:sp>
    </p:spTree>
    <p:extLst>
      <p:ext uri="{BB962C8B-B14F-4D97-AF65-F5344CB8AC3E}">
        <p14:creationId xmlns:p14="http://schemas.microsoft.com/office/powerpoint/2010/main" val="88794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0633A2DF-FB7F-6D66-35FA-5B63C21C81B9}"/>
                  </a:ext>
                </a:extLst>
              </p:cNvPr>
              <p:cNvSpPr txBox="1"/>
              <p:nvPr/>
            </p:nvSpPr>
            <p:spPr>
              <a:xfrm>
                <a:off x="545121" y="408026"/>
                <a:ext cx="9836835" cy="519616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fr-FR" sz="2800" b="1" dirty="0">
                    <a:solidFill>
                      <a:srgbClr val="FF0000"/>
                    </a:solidFill>
                  </a:rPr>
                  <a:t>Activité 1 :</a:t>
                </a:r>
                <a:endParaRPr lang="fr-FR" sz="2800" b="1" dirty="0"/>
              </a:p>
              <a:p>
                <a:pPr>
                  <a:lnSpc>
                    <a:spcPct val="150000"/>
                  </a:lnSpc>
                </a:pPr>
                <a:r>
                  <a:rPr lang="fr-FR" sz="2800" dirty="0"/>
                  <a:t>Un groupe de 5 amis commandent 3 cafés et 2 thés à la menthe. Le serveur apporte la note :  123 </a:t>
                </a:r>
                <a:r>
                  <a:rPr lang="fr-FR" sz="2800" dirty="0" err="1"/>
                  <a:t>dh</a:t>
                </a:r>
                <a:r>
                  <a:rPr lang="fr-FR" sz="2800" dirty="0"/>
                  <a:t>.</a:t>
                </a:r>
              </a:p>
              <a:p>
                <a:pPr>
                  <a:lnSpc>
                    <a:spcPct val="150000"/>
                  </a:lnSpc>
                </a:pPr>
                <a:r>
                  <a:rPr lang="fr-FR" sz="2800" dirty="0"/>
                  <a:t>Ils passent à nouveau commande d’un café et de quatre thés.</a:t>
                </a:r>
              </a:p>
              <a:p>
                <a:pPr>
                  <a:lnSpc>
                    <a:spcPct val="150000"/>
                  </a:lnSpc>
                </a:pPr>
                <a:r>
                  <a:rPr lang="fr-FR" sz="2800" dirty="0"/>
                  <a:t> Le serveur apporte la note :  116 </a:t>
                </a:r>
                <a:r>
                  <a:rPr lang="fr-FR" sz="2800" dirty="0" err="1"/>
                  <a:t>dh</a:t>
                </a:r>
                <a:r>
                  <a:rPr lang="fr-FR" sz="2800" dirty="0"/>
                  <a:t>.</a:t>
                </a:r>
              </a:p>
              <a:p>
                <a:pPr>
                  <a:lnSpc>
                    <a:spcPct val="150000"/>
                  </a:lnSpc>
                </a:pPr>
                <a:r>
                  <a:rPr lang="fr-FR" sz="2800" dirty="0"/>
                  <a:t>On note par </a:t>
                </a:r>
                <a14:m>
                  <m:oMath xmlns:m="http://schemas.openxmlformats.org/officeDocument/2006/math">
                    <m:r>
                      <a:rPr lang="fr-FR" sz="28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fr-FR" sz="2800" dirty="0"/>
                  <a:t>  le prix d’un café, et </a:t>
                </a:r>
                <a14:m>
                  <m:oMath xmlns:m="http://schemas.openxmlformats.org/officeDocument/2006/math">
                    <m:r>
                      <a:rPr lang="fr-FR" sz="28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fr-FR" sz="2800" dirty="0"/>
                  <a:t>  le prix d’un thé.</a:t>
                </a:r>
              </a:p>
              <a:p>
                <a:pPr>
                  <a:lnSpc>
                    <a:spcPct val="150000"/>
                  </a:lnSpc>
                </a:pPr>
                <a:r>
                  <a:rPr lang="fr-FR" sz="2800" dirty="0"/>
                  <a:t>1) écrire une équation pour la première commande ? </a:t>
                </a:r>
              </a:p>
              <a:p>
                <a:pPr>
                  <a:lnSpc>
                    <a:spcPct val="150000"/>
                  </a:lnSpc>
                </a:pPr>
                <a:r>
                  <a:rPr lang="fr-FR" sz="2800" dirty="0"/>
                  <a:t>2) écrire une équation pour la deuxième commande ? </a:t>
                </a: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0633A2DF-FB7F-6D66-35FA-5B63C21C81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121" y="408026"/>
                <a:ext cx="9836835" cy="5196166"/>
              </a:xfrm>
              <a:prstGeom prst="rect">
                <a:avLst/>
              </a:prstGeom>
              <a:blipFill>
                <a:blip r:embed="rId2"/>
                <a:stretch>
                  <a:fillRect l="-1239" b="-246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484190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38FE2630-10F5-E81F-1AE5-FB3D5D22E803}"/>
              </a:ext>
            </a:extLst>
          </p:cNvPr>
          <p:cNvSpPr txBox="1"/>
          <p:nvPr/>
        </p:nvSpPr>
        <p:spPr>
          <a:xfrm>
            <a:off x="348175" y="32031"/>
            <a:ext cx="8528539" cy="1045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fr-FR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Système de deux équations du 1</a:t>
            </a:r>
            <a:r>
              <a:rPr lang="fr-FR" sz="2400" b="1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er</a:t>
            </a:r>
            <a:r>
              <a:rPr lang="fr-FR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degré à deux inconnues</a:t>
            </a:r>
            <a:endParaRPr lang="fr-F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2400" b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Définitions</a:t>
            </a:r>
            <a:endParaRPr lang="fr-F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3C96E9D-1917-F7F0-1F67-314D098E9AEC}"/>
              </a:ext>
            </a:extLst>
          </p:cNvPr>
          <p:cNvSpPr txBox="1"/>
          <p:nvPr/>
        </p:nvSpPr>
        <p:spPr>
          <a:xfrm>
            <a:off x="460717" y="1086051"/>
            <a:ext cx="1009005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fr-FR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sz="2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fr-FR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sz="2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fr-FR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sz="2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fr-FR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sz="2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b’</a:t>
            </a:r>
            <a:r>
              <a:rPr lang="fr-FR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et </a:t>
            </a:r>
            <a:r>
              <a:rPr lang="fr-FR" sz="2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c’</a:t>
            </a:r>
            <a:r>
              <a:rPr lang="fr-FR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sont des 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nombres réels donnés et </a:t>
            </a:r>
            <a:r>
              <a:rPr lang="fr-FR" sz="2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et </a:t>
            </a:r>
            <a:r>
              <a:rPr lang="fr-FR" sz="2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sont les inconnues.</a:t>
            </a:r>
          </a:p>
          <a:p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L’écriture 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9">
                <a:extLst>
                  <a:ext uri="{FF2B5EF4-FFF2-40B4-BE49-F238E27FC236}">
                    <a16:creationId xmlns:a16="http://schemas.microsoft.com/office/drawing/2014/main" id="{E7568E9A-D25E-C909-2299-DE2B6F1918F4}"/>
                  </a:ext>
                </a:extLst>
              </p:cNvPr>
              <p:cNvSpPr txBox="1"/>
              <p:nvPr/>
            </p:nvSpPr>
            <p:spPr>
              <a:xfrm>
                <a:off x="781506" y="2564283"/>
                <a:ext cx="4330342" cy="10534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fr-FR" sz="2800" b="1" i="1" cap="all">
                              <a:ln w="9000" cmpd="sng">
                                <a:noFill/>
                                <a:prstDash val="solid"/>
                              </a:ln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fr-FR" sz="2800" b="1" i="1" cap="all">
                                  <a:ln w="9000" cmpd="sng">
                                    <a:noFill/>
                                    <a:prstDash val="solid"/>
                                  </a:ln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fr-FR" sz="2800" b="1" i="1" cap="all">
                                  <a:ln w="9000" cmpd="sng">
                                    <a:noFill/>
                                    <a:prstDash val="solid"/>
                                  </a:ln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𝒂𝒙</m:t>
                              </m:r>
                              <m:r>
                                <a:rPr lang="fr-FR" sz="2800" b="1" i="1" cap="all">
                                  <a:ln w="9000" cmpd="sng">
                                    <a:noFill/>
                                    <a:prstDash val="solid"/>
                                  </a:ln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+</m:t>
                              </m:r>
                              <m:r>
                                <a:rPr lang="fr-FR" sz="2800" b="1" i="1" cap="all">
                                  <a:ln w="9000" cmpd="sng">
                                    <a:noFill/>
                                    <a:prstDash val="solid"/>
                                  </a:ln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𝒃𝒚</m:t>
                              </m:r>
                              <m:r>
                                <a:rPr lang="fr-FR" sz="2800" b="1" i="1" cap="all">
                                  <a:ln w="9000" cmpd="sng">
                                    <a:noFill/>
                                    <a:prstDash val="solid"/>
                                  </a:ln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=</m:t>
                              </m:r>
                              <m:r>
                                <a:rPr lang="fr-FR" sz="2800" b="1" i="1" cap="all">
                                  <a:ln w="9000" cmpd="sng">
                                    <a:noFill/>
                                    <a:prstDash val="solid"/>
                                  </a:ln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𝒄</m:t>
                              </m:r>
                            </m:e>
                            <m:e>
                              <m:sSup>
                                <m:sSupPr>
                                  <m:ctrlPr>
                                    <a:rPr lang="fr-FR" sz="2800" b="1" i="1" cap="all">
                                      <a:ln w="9000" cmpd="sng">
                                        <a:noFill/>
                                        <a:prstDash val="solid"/>
                                      </a:ln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fr-FR" sz="2800" b="1" i="1" cap="all">
                                      <a:ln w="9000" cmpd="sng">
                                        <a:noFill/>
                                        <a:prstDash val="solid"/>
                                      </a:ln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𝒂</m:t>
                                  </m:r>
                                </m:e>
                                <m:sup>
                                  <m:r>
                                    <a:rPr lang="fr-FR" sz="2800" b="1" i="1" cap="all">
                                      <a:ln w="9000" cmpd="sng">
                                        <a:noFill/>
                                        <a:prstDash val="solid"/>
                                      </a:ln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fr-FR" sz="2800" b="1" i="1" cap="all">
                                  <a:ln w="9000" cmpd="sng">
                                    <a:noFill/>
                                    <a:prstDash val="solid"/>
                                  </a:ln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𝒙</m:t>
                              </m:r>
                              <m:r>
                                <a:rPr lang="fr-FR" sz="2800" b="1" i="1" cap="all">
                                  <a:ln w="9000" cmpd="sng">
                                    <a:noFill/>
                                    <a:prstDash val="solid"/>
                                  </a:ln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fr-FR" sz="2800" b="1" i="1" cap="all">
                                      <a:ln w="9000" cmpd="sng">
                                        <a:noFill/>
                                        <a:prstDash val="solid"/>
                                      </a:ln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fr-FR" sz="2800" b="1" i="1" cap="all">
                                      <a:ln w="9000" cmpd="sng">
                                        <a:noFill/>
                                        <a:prstDash val="solid"/>
                                      </a:ln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𝒃</m:t>
                                  </m:r>
                                </m:e>
                                <m:sup>
                                  <m:r>
                                    <a:rPr lang="fr-FR" sz="2800" b="1" i="1" cap="all">
                                      <a:ln w="9000" cmpd="sng">
                                        <a:noFill/>
                                        <a:prstDash val="solid"/>
                                      </a:ln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fr-FR" sz="2800" b="1" i="1" cap="all">
                                  <a:ln w="9000" cmpd="sng">
                                    <a:noFill/>
                                    <a:prstDash val="solid"/>
                                  </a:ln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𝒚</m:t>
                              </m:r>
                              <m:r>
                                <a:rPr lang="fr-FR" sz="2800" b="1" i="1" cap="all">
                                  <a:ln w="9000" cmpd="sng">
                                    <a:noFill/>
                                    <a:prstDash val="solid"/>
                                  </a:ln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=</m:t>
                              </m:r>
                              <m:r>
                                <a:rPr lang="fr-FR" sz="2800" b="1" i="1" cap="all">
                                  <a:ln w="9000" cmpd="sng">
                                    <a:noFill/>
                                    <a:prstDash val="solid"/>
                                  </a:ln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𝒄</m:t>
                              </m:r>
                              <m:r>
                                <a:rPr lang="fr-FR" sz="2800" b="1" i="1" cap="all">
                                  <a:ln w="9000" cmpd="sng">
                                    <a:noFill/>
                                    <a:prstDash val="solid"/>
                                  </a:ln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′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fr-FR" sz="2800" b="1" i="1" cap="all" dirty="0">
                  <a:ln w="9000" cmpd="sng">
                    <a:noFill/>
                    <a:prstDash val="solid"/>
                  </a:ln>
                  <a:solidFill>
                    <a:prstClr val="black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8" name="TextBox 9">
                <a:extLst>
                  <a:ext uri="{FF2B5EF4-FFF2-40B4-BE49-F238E27FC236}">
                    <a16:creationId xmlns:a16="http://schemas.microsoft.com/office/drawing/2014/main" id="{E7568E9A-D25E-C909-2299-DE2B6F1918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506" y="2564283"/>
                <a:ext cx="4330342" cy="105349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ZoneTexte 9">
            <a:extLst>
              <a:ext uri="{FF2B5EF4-FFF2-40B4-BE49-F238E27FC236}">
                <a16:creationId xmlns:a16="http://schemas.microsoft.com/office/drawing/2014/main" id="{3652D8AE-E933-6A38-F553-BDBF75C73855}"/>
              </a:ext>
            </a:extLst>
          </p:cNvPr>
          <p:cNvSpPr txBox="1"/>
          <p:nvPr/>
        </p:nvSpPr>
        <p:spPr>
          <a:xfrm>
            <a:off x="4452425" y="2825466"/>
            <a:ext cx="60983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fr-FR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 </a:t>
            </a:r>
            <a:r>
              <a:rPr lang="fr-FR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 système de deux équations du 1</a:t>
            </a:r>
            <a:r>
              <a:rPr lang="fr-FR" sz="2400" b="1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er</a:t>
            </a:r>
            <a:r>
              <a:rPr lang="fr-FR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degré à deux inconnues.</a:t>
            </a:r>
            <a:endParaRPr lang="fr-FR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4A1F84-AAFC-47F2-E7D2-F3EA37D3D1B5}"/>
              </a:ext>
            </a:extLst>
          </p:cNvPr>
          <p:cNvSpPr txBox="1"/>
          <p:nvPr/>
        </p:nvSpPr>
        <p:spPr>
          <a:xfrm>
            <a:off x="460716" y="3861130"/>
            <a:ext cx="10976318" cy="9168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rtl="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Résoudre un tel système c’est trouver tous les couples (</a:t>
            </a:r>
            <a:r>
              <a:rPr lang="fr-FR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 </a:t>
            </a:r>
            <a:r>
              <a:rPr lang="fr-FR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</a:t>
            </a: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fr-FR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pour lesquels les deux équations du système sont vraies simultanément.</a:t>
            </a:r>
            <a:endParaRPr lang="fr-FR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33E025B-D6D9-BD3E-332A-0B0C4CA18298}"/>
              </a:ext>
            </a:extLst>
          </p:cNvPr>
          <p:cNvSpPr/>
          <p:nvPr/>
        </p:nvSpPr>
        <p:spPr>
          <a:xfrm>
            <a:off x="348175" y="1077125"/>
            <a:ext cx="11201400" cy="4192172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19D81CD-93A9-52AB-C2A8-39179026849D}"/>
              </a:ext>
            </a:extLst>
          </p:cNvPr>
          <p:cNvSpPr txBox="1"/>
          <p:nvPr/>
        </p:nvSpPr>
        <p:spPr>
          <a:xfrm>
            <a:off x="460716" y="5288753"/>
            <a:ext cx="1489418" cy="492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24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Exemple : </a:t>
            </a:r>
            <a:endParaRPr lang="fr-FR" sz="2400" dirty="0">
              <a:solidFill>
                <a:srgbClr val="0070C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5AAEB595-615A-E31C-DD2E-0D4EB092DC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17" name="Objet 16">
            <a:extLst>
              <a:ext uri="{FF2B5EF4-FFF2-40B4-BE49-F238E27FC236}">
                <a16:creationId xmlns:a16="http://schemas.microsoft.com/office/drawing/2014/main" id="{291561A7-F02E-2FD2-76A4-E4C53D676CD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4158985"/>
              </p:ext>
            </p:extLst>
          </p:nvPr>
        </p:nvGraphicFramePr>
        <p:xfrm>
          <a:off x="1895117" y="5549864"/>
          <a:ext cx="2103120" cy="10515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Equation" r:id="rId4" imgW="889000" imgH="457200" progId="Equation.DSMT4">
                  <p:embed/>
                </p:oleObj>
              </mc:Choice>
              <mc:Fallback>
                <p:oleObj name="Equation" r:id="rId4" imgW="889000" imgH="4572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5117" y="5549864"/>
                        <a:ext cx="2103120" cy="105156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ZoneTexte 18">
            <a:extLst>
              <a:ext uri="{FF2B5EF4-FFF2-40B4-BE49-F238E27FC236}">
                <a16:creationId xmlns:a16="http://schemas.microsoft.com/office/drawing/2014/main" id="{DC01EA66-2E45-4BD5-C6BF-08B24559BCA3}"/>
              </a:ext>
            </a:extLst>
          </p:cNvPr>
          <p:cNvSpPr txBox="1"/>
          <p:nvPr/>
        </p:nvSpPr>
        <p:spPr>
          <a:xfrm>
            <a:off x="4184470" y="5830675"/>
            <a:ext cx="7252563" cy="9168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est un système de deux équations du 1</a:t>
            </a:r>
            <a:r>
              <a:rPr lang="fr-FR" sz="24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er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degré à deux inconnues.</a:t>
            </a:r>
          </a:p>
        </p:txBody>
      </p:sp>
    </p:spTree>
    <p:extLst>
      <p:ext uri="{BB962C8B-B14F-4D97-AF65-F5344CB8AC3E}">
        <p14:creationId xmlns:p14="http://schemas.microsoft.com/office/powerpoint/2010/main" val="150008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4D6DA0-C07A-4C6B-8E0B-B039BD902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722ED7C9-D4B4-464C-95C6-BDAF27A6B5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69" y="500063"/>
            <a:ext cx="10266861" cy="4992687"/>
          </a:xfrm>
        </p:spPr>
      </p:pic>
    </p:spTree>
    <p:extLst>
      <p:ext uri="{BB962C8B-B14F-4D97-AF65-F5344CB8AC3E}">
        <p14:creationId xmlns:p14="http://schemas.microsoft.com/office/powerpoint/2010/main" val="37152649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08CCF325-6928-991D-F514-F140ED6A647F}"/>
                  </a:ext>
                </a:extLst>
              </p:cNvPr>
              <p:cNvSpPr txBox="1"/>
              <p:nvPr/>
            </p:nvSpPr>
            <p:spPr>
              <a:xfrm>
                <a:off x="432581" y="265203"/>
                <a:ext cx="10483947" cy="5405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1000"/>
                  </a:spcAft>
                </a:pPr>
                <a:r>
                  <a:rPr lang="fr-FR" sz="2400" b="1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Exercice d’application</a:t>
                </a:r>
                <a:endParaRPr lang="fr-FR" sz="2400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  <a:p>
                <a:pPr marL="457200" indent="-457200">
                  <a:lnSpc>
                    <a:spcPct val="150000"/>
                  </a:lnSpc>
                  <a:spcAft>
                    <a:spcPts val="1000"/>
                  </a:spcAft>
                  <a:buAutoNum type="arabicParenR"/>
                </a:pPr>
                <a:r>
                  <a:rPr lang="fr-FR" sz="2400" dirty="0"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Soit l’équation suivante </a:t>
                </a:r>
                <a:r>
                  <a:rPr lang="fr-FR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i="1" dirty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fr-FR" sz="2400" i="1" dirty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2</m:t>
                    </m:r>
                    <m:r>
                      <a:rPr lang="fr-FR" sz="2400" i="1" dirty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fr-FR" sz="2400" i="1" dirty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+</m:t>
                    </m:r>
                    <m:r>
                      <a:rPr lang="fr-FR" sz="2400" i="1" dirty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fr-FR" sz="2400" i="1" dirty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fr-FR" sz="2400" i="1" dirty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5</m:t>
                    </m:r>
                    <m:r>
                      <a:rPr lang="fr-FR" sz="2400" i="1" dirty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fr-FR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, </a:t>
                </a:r>
                <a:r>
                  <a:rPr lang="fr-FR" sz="2400" dirty="0"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p</a:t>
                </a:r>
                <a:r>
                  <a:rPr lang="fr-FR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armi les couples  suivants citer ceux qui sont des solutions de cette équation :</a:t>
                </a:r>
              </a:p>
              <a:p>
                <a:pPr>
                  <a:lnSpc>
                    <a:spcPct val="150000"/>
                  </a:lnSpc>
                  <a:spcAft>
                    <a:spcPts val="1000"/>
                  </a:spcAft>
                </a:pPr>
                <a:r>
                  <a:rPr lang="fr-FR" sz="2400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                                 </a:t>
                </a:r>
                <a:r>
                  <a:rPr lang="fr-FR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i="1" dirty="0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(−</m:t>
                    </m:r>
                    <m:r>
                      <a:rPr lang="fr-FR" sz="2400" i="1" dirty="0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2</m:t>
                    </m:r>
                    <m:r>
                      <a:rPr lang="fr-FR" sz="2400" i="1" dirty="0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;</m:t>
                    </m:r>
                    <m:r>
                      <a:rPr lang="fr-FR" sz="2400" i="1" dirty="0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1</m:t>
                    </m:r>
                    <m:r>
                      <a:rPr lang="fr-FR" sz="2400" i="1" dirty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)  </m:t>
                    </m:r>
                    <m:r>
                      <a:rPr lang="fr-FR" sz="2400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                  (</m:t>
                    </m:r>
                    <m:r>
                      <a:rPr lang="fr-FR" sz="2400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4</m:t>
                    </m:r>
                    <m:r>
                      <a:rPr lang="fr-FR" sz="2400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,</m:t>
                    </m:r>
                    <m:r>
                      <a:rPr lang="fr-FR" sz="2400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1</m:t>
                    </m:r>
                    <m:r>
                      <a:rPr lang="fr-FR" sz="2400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)                         (−</m:t>
                    </m:r>
                    <m:r>
                      <a:rPr lang="fr-FR" sz="2400" i="1" dirty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1</m:t>
                    </m:r>
                    <m:r>
                      <a:rPr lang="fr-FR" sz="2400" i="1" dirty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,</m:t>
                    </m:r>
                    <m:r>
                      <a:rPr lang="fr-FR" sz="2400" i="1" dirty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3</m:t>
                    </m:r>
                    <m:r>
                      <a:rPr lang="fr-FR" sz="2400" i="1" dirty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) </m:t>
                    </m:r>
                  </m:oMath>
                </a14:m>
                <a:endParaRPr lang="fr-FR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fr-FR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2) </a:t>
                </a:r>
                <a:r>
                  <a:rPr lang="fr-FR" sz="2400" dirty="0"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Soit l’équation suivante </a:t>
                </a:r>
                <a:r>
                  <a:rPr lang="fr-FR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i="1" dirty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2</m:t>
                    </m:r>
                    <m:r>
                      <a:rPr lang="fr-FR" sz="2400" i="1" dirty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fr-FR" sz="2400" i="1" dirty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+</m:t>
                    </m:r>
                    <m:r>
                      <a:rPr lang="fr-FR" sz="2400" i="1" dirty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2</m:t>
                    </m:r>
                    <m:r>
                      <a:rPr lang="fr-FR" sz="2400" i="1" dirty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fr-FR" sz="2400" i="1" dirty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fr-FR" sz="2400" i="1" dirty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4</m:t>
                    </m:r>
                    <m:r>
                      <a:rPr lang="fr-FR" sz="2400" i="1" dirty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fr-FR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, </a:t>
                </a:r>
                <a:r>
                  <a:rPr lang="fr-FR" sz="2400" dirty="0"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p</a:t>
                </a:r>
                <a:r>
                  <a:rPr lang="fr-FR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armi les couples  suivants citer ceux qui sont des solutions de cette équation: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i="1" dirty="0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    (−</m:t>
                      </m:r>
                      <m:r>
                        <a:rPr lang="fr-FR" sz="2400" i="1" dirty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1</m:t>
                      </m:r>
                      <m:r>
                        <a:rPr lang="fr-FR" sz="2400" i="1" dirty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,</m:t>
                      </m:r>
                      <m:r>
                        <a:rPr lang="fr-FR" sz="2400" i="1" dirty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3</m:t>
                      </m:r>
                      <m:r>
                        <a:rPr lang="fr-FR" sz="2400" i="1" dirty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)                    (</m:t>
                      </m:r>
                      <m:r>
                        <a:rPr lang="fr-FR" sz="2400" i="1" dirty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3</m:t>
                      </m:r>
                      <m:r>
                        <a:rPr lang="fr-FR" sz="2400" i="1" dirty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,−</m:t>
                      </m:r>
                      <m:r>
                        <a:rPr lang="fr-FR" sz="2400" i="1" dirty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1</m:t>
                      </m:r>
                      <m:r>
                        <a:rPr lang="fr-FR" sz="2400" i="1" dirty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)                         (</m:t>
                      </m:r>
                      <m:r>
                        <a:rPr lang="fr-FR" sz="2400" i="1" dirty="0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0</m:t>
                      </m:r>
                      <m:r>
                        <a:rPr lang="fr-FR" sz="2400" i="1" dirty="0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,</m:t>
                      </m:r>
                      <m:r>
                        <a:rPr lang="fr-FR" sz="2400" i="1" dirty="0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5</m:t>
                      </m:r>
                      <m:r>
                        <a:rPr lang="fr-FR" sz="2400" i="1" dirty="0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fr-FR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lvl="0">
                  <a:lnSpc>
                    <a:spcPct val="150000"/>
                  </a:lnSpc>
                </a:pPr>
                <a:endParaRPr lang="fr-FR" sz="24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  <a:p>
                <a:pPr lvl="0">
                  <a:lnSpc>
                    <a:spcPct val="150000"/>
                  </a:lnSpc>
                </a:pPr>
                <a:r>
                  <a:rPr lang="fr-FR" sz="2400" dirty="0"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3) Lequel des</a:t>
                </a:r>
                <a:r>
                  <a:rPr lang="fr-FR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couples sont le solution du système </a:t>
                </a:r>
                <a:endParaRPr lang="fr-FR" sz="2400" dirty="0"/>
              </a:p>
            </p:txBody>
          </p:sp>
        </mc:Choice>
        <mc:Fallback xmlns="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08CCF325-6928-991D-F514-F140ED6A64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581" y="265203"/>
                <a:ext cx="10483947" cy="5405775"/>
              </a:xfrm>
              <a:prstGeom prst="rect">
                <a:avLst/>
              </a:prstGeom>
              <a:blipFill>
                <a:blip r:embed="rId2"/>
                <a:stretch>
                  <a:fillRect l="-930" r="-233" b="-169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 3">
            <a:extLst>
              <a:ext uri="{FF2B5EF4-FFF2-40B4-BE49-F238E27FC236}">
                <a16:creationId xmlns:a16="http://schemas.microsoft.com/office/drawing/2014/main" id="{6EB8CFE1-EF3A-A39B-A7FE-C241C18FC8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627" y="4956612"/>
            <a:ext cx="1605255" cy="9253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584685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1416823B-6805-1BFF-E6E5-C73C0A589D2B}"/>
              </a:ext>
            </a:extLst>
          </p:cNvPr>
          <p:cNvSpPr txBox="1"/>
          <p:nvPr/>
        </p:nvSpPr>
        <p:spPr>
          <a:xfrm>
            <a:off x="221565" y="80173"/>
            <a:ext cx="60983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2) Résolution algébrique d’un système :</a:t>
            </a:r>
            <a:endParaRPr lang="fr-FR" sz="2400" b="1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7A55A83-D905-D749-203F-36A4E8CB3B3D}"/>
              </a:ext>
            </a:extLst>
          </p:cNvPr>
          <p:cNvSpPr txBox="1"/>
          <p:nvPr/>
        </p:nvSpPr>
        <p:spPr>
          <a:xfrm>
            <a:off x="601394" y="462103"/>
            <a:ext cx="6098344" cy="490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rtl="0">
              <a:lnSpc>
                <a:spcPct val="115000"/>
              </a:lnSpc>
              <a:spcAft>
                <a:spcPts val="1000"/>
              </a:spcAft>
              <a:buClr>
                <a:srgbClr val="0000FF"/>
              </a:buClr>
              <a:buSzPts val="1100"/>
            </a:pPr>
            <a:r>
              <a:rPr lang="fr-FR" sz="2400" b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a) Résolution par substitution:</a:t>
            </a:r>
            <a:endParaRPr lang="fr-FR" sz="2400" dirty="0">
              <a:solidFill>
                <a:srgbClr val="00B05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81AD4EA-51D3-9F46-E20C-6ACF9CBDF266}"/>
              </a:ext>
            </a:extLst>
          </p:cNvPr>
          <p:cNvSpPr txBox="1"/>
          <p:nvPr/>
        </p:nvSpPr>
        <p:spPr>
          <a:xfrm>
            <a:off x="474784" y="1405967"/>
            <a:ext cx="10455813" cy="133966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Dans la méthode par substitution, on cherche d’abord à trouver une inconnue en fonction de l’autre, puis on remplace l’inconnue, dans l’autre équation, par l’expression trouvée.</a:t>
            </a:r>
            <a:endParaRPr lang="fr-F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3139250-A932-3EBE-ED1A-69FA27A99489}"/>
              </a:ext>
            </a:extLst>
          </p:cNvPr>
          <p:cNvSpPr txBox="1"/>
          <p:nvPr/>
        </p:nvSpPr>
        <p:spPr>
          <a:xfrm>
            <a:off x="474784" y="995503"/>
            <a:ext cx="6098344" cy="490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Définition :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84AB2347-00DF-613C-95F4-C71EDE86D8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3213" y="3404128"/>
            <a:ext cx="610537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Résoudre le </a:t>
            </a: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syst</a:t>
            </a:r>
            <a:r>
              <a:rPr lang="fr-FR" altLang="fr-F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èm</a:t>
            </a: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 suivant : </a:t>
            </a:r>
            <a:endParaRPr kumimoji="0" lang="fr-FR" alt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B6FD4062-955E-7BC5-9EE6-E250305E94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858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E4664C4-966B-C29D-FF0A-DD7FCE26860E}"/>
              </a:ext>
            </a:extLst>
          </p:cNvPr>
          <p:cNvSpPr txBox="1"/>
          <p:nvPr/>
        </p:nvSpPr>
        <p:spPr>
          <a:xfrm>
            <a:off x="601394" y="2883870"/>
            <a:ext cx="1489418" cy="492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24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Exemple : </a:t>
            </a:r>
            <a:endParaRPr lang="fr-FR" sz="2400" dirty="0">
              <a:solidFill>
                <a:srgbClr val="0070C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9">
                <a:extLst>
                  <a:ext uri="{FF2B5EF4-FFF2-40B4-BE49-F238E27FC236}">
                    <a16:creationId xmlns:a16="http://schemas.microsoft.com/office/drawing/2014/main" id="{7E8AE18A-1300-91E8-77DC-6F2AFE966EBE}"/>
                  </a:ext>
                </a:extLst>
              </p:cNvPr>
              <p:cNvSpPr txBox="1"/>
              <p:nvPr/>
            </p:nvSpPr>
            <p:spPr>
              <a:xfrm>
                <a:off x="3523956" y="3129931"/>
                <a:ext cx="3433478" cy="9161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fr-FR" sz="2400" b="0" i="1" cap="all" smtClean="0">
                            <a:ln w="9000" cmpd="sng">
                              <a:solidFill>
                                <a:srgbClr val="7030A0"/>
                              </a:solidFill>
                              <a:prstDash val="solid"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fr-FR" sz="2400" b="0" i="1" cap="all" smtClean="0">
                                <a:ln w="9000" cmpd="sng">
                                  <a:solidFill>
                                    <a:srgbClr val="7030A0"/>
                                  </a:solidFill>
                                  <a:prstDash val="solid"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itchFamily="18" charset="0"/>
                              </a:rPr>
                            </m:ctrlPr>
                          </m:eqArrPr>
                          <m:e>
                            <m:r>
                              <a:rPr lang="ar-MA" sz="2400" b="0" i="1" cap="all" smtClean="0">
                                <a:ln w="9000" cmpd="sng">
                                  <a:solidFill>
                                    <a:srgbClr val="7030A0"/>
                                  </a:solidFill>
                                  <a:prstDash val="solid"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itchFamily="18" charset="0"/>
                                <a:ea typeface="Cambria Math" pitchFamily="18" charset="0"/>
                              </a:rPr>
                              <m:t>2</m:t>
                            </m:r>
                            <m:r>
                              <a:rPr lang="fr-FR" sz="2400" b="0" i="1" cap="all" smtClean="0">
                                <a:ln w="9000" cmpd="sng">
                                  <a:solidFill>
                                    <a:srgbClr val="7030A0"/>
                                  </a:solidFill>
                                  <a:prstDash val="solid"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itchFamily="18" charset="0"/>
                              </a:rPr>
                              <m:t>𝑥</m:t>
                            </m:r>
                            <m:r>
                              <a:rPr lang="fr-FR" sz="2400" b="0" i="1" cap="all" smtClean="0">
                                <a:ln w="9000" cmpd="sng">
                                  <a:solidFill>
                                    <a:srgbClr val="7030A0"/>
                                  </a:solidFill>
                                  <a:prstDash val="solid"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itchFamily="18" charset="0"/>
                              </a:rPr>
                              <m:t>+</m:t>
                            </m:r>
                            <m:r>
                              <a:rPr lang="fr-FR" sz="2400" b="0" i="1" cap="all" smtClean="0">
                                <a:ln w="9000" cmpd="sng">
                                  <a:solidFill>
                                    <a:srgbClr val="7030A0"/>
                                  </a:solidFill>
                                  <a:prstDash val="solid"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itchFamily="18" charset="0"/>
                              </a:rPr>
                              <m:t>𝑦</m:t>
                            </m:r>
                            <m:r>
                              <a:rPr lang="fr-FR" sz="2400" b="0" i="1" cap="all" smtClean="0">
                                <a:ln w="9000" cmpd="sng">
                                  <a:solidFill>
                                    <a:srgbClr val="7030A0"/>
                                  </a:solidFill>
                                  <a:prstDash val="solid"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itchFamily="18" charset="0"/>
                              </a:rPr>
                              <m:t>=</m:t>
                            </m:r>
                            <m:r>
                              <a:rPr lang="fr-FR" sz="2400" b="0" i="1" cap="all" smtClean="0">
                                <a:ln w="9000" cmpd="sng">
                                  <a:solidFill>
                                    <a:srgbClr val="7030A0"/>
                                  </a:solidFill>
                                  <a:prstDash val="solid"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itchFamily="18" charset="0"/>
                              </a:rPr>
                              <m:t>11</m:t>
                            </m:r>
                          </m:e>
                          <m:e>
                            <m:r>
                              <a:rPr lang="fr-FR" sz="2400" b="0" i="1" cap="all" smtClean="0">
                                <a:ln w="9000" cmpd="sng">
                                  <a:solidFill>
                                    <a:srgbClr val="7030A0"/>
                                  </a:solidFill>
                                  <a:prstDash val="solid"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itchFamily="18" charset="0"/>
                              </a:rPr>
                              <m:t>𝑥</m:t>
                            </m:r>
                            <m:r>
                              <a:rPr lang="fr-FR" sz="2400" b="0" i="1" cap="all" smtClean="0">
                                <a:ln w="9000" cmpd="sng">
                                  <a:solidFill>
                                    <a:srgbClr val="7030A0"/>
                                  </a:solidFill>
                                  <a:prstDash val="solid"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itchFamily="18" charset="0"/>
                              </a:rPr>
                              <m:t>+</m:t>
                            </m:r>
                            <m:r>
                              <a:rPr lang="fr-FR" sz="2400" b="0" i="1" cap="all" smtClean="0">
                                <a:ln w="9000" cmpd="sng">
                                  <a:solidFill>
                                    <a:srgbClr val="7030A0"/>
                                  </a:solidFill>
                                  <a:prstDash val="solid"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itchFamily="18" charset="0"/>
                              </a:rPr>
                              <m:t>3</m:t>
                            </m:r>
                            <m:r>
                              <a:rPr lang="fr-FR" sz="2400" b="0" i="1" cap="all" smtClean="0">
                                <a:ln w="9000" cmpd="sng">
                                  <a:solidFill>
                                    <a:srgbClr val="7030A0"/>
                                  </a:solidFill>
                                  <a:prstDash val="solid"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itchFamily="18" charset="0"/>
                              </a:rPr>
                              <m:t>𝑦</m:t>
                            </m:r>
                            <m:r>
                              <a:rPr lang="fr-FR" sz="2400" b="0" i="1" cap="all" smtClean="0">
                                <a:ln w="9000" cmpd="sng">
                                  <a:solidFill>
                                    <a:srgbClr val="7030A0"/>
                                  </a:solidFill>
                                  <a:prstDash val="solid"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itchFamily="18" charset="0"/>
                              </a:rPr>
                              <m:t>=</m:t>
                            </m:r>
                            <m:r>
                              <a:rPr lang="fr-FR" sz="2400" b="0" i="1" cap="all" smtClean="0">
                                <a:ln w="9000" cmpd="sng">
                                  <a:solidFill>
                                    <a:srgbClr val="7030A0"/>
                                  </a:solidFill>
                                  <a:prstDash val="solid"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itchFamily="18" charset="0"/>
                              </a:rPr>
                              <m:t>18</m:t>
                            </m:r>
                          </m:e>
                        </m:eqArr>
                      </m:e>
                    </m:d>
                  </m:oMath>
                </a14:m>
                <a:r>
                  <a:rPr lang="ar-MA" sz="2400" i="1" cap="all" dirty="0">
                    <a:ln w="9000" cmpd="sng">
                      <a:solidFill>
                        <a:srgbClr val="7030A0"/>
                      </a:solidFill>
                      <a:prstDash val="solid"/>
                    </a:ln>
                    <a:solidFill>
                      <a:schemeClr val="tx1"/>
                    </a:solidFill>
                    <a:effectLst/>
                    <a:latin typeface="Cambria Math" pitchFamily="18" charset="0"/>
                    <a:ea typeface="Cambria Math" pitchFamily="18" charset="0"/>
                  </a:rPr>
                  <a:t> </a:t>
                </a:r>
                <a:endParaRPr lang="fr-FR" sz="2400" i="1" cap="all" dirty="0">
                  <a:ln w="9000" cmpd="sng">
                    <a:solidFill>
                      <a:srgbClr val="7030A0"/>
                    </a:solidFill>
                    <a:prstDash val="solid"/>
                  </a:ln>
                  <a:solidFill>
                    <a:schemeClr val="tx1"/>
                  </a:solidFill>
                  <a:effectLst/>
                  <a:latin typeface="Cambria Math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16" name="TextBox 9">
                <a:extLst>
                  <a:ext uri="{FF2B5EF4-FFF2-40B4-BE49-F238E27FC236}">
                    <a16:creationId xmlns:a16="http://schemas.microsoft.com/office/drawing/2014/main" id="{7E8AE18A-1300-91E8-77DC-6F2AFE966E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3956" y="3129931"/>
                <a:ext cx="3433478" cy="91614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Ellipse 16">
            <a:extLst>
              <a:ext uri="{FF2B5EF4-FFF2-40B4-BE49-F238E27FC236}">
                <a16:creationId xmlns:a16="http://schemas.microsoft.com/office/drawing/2014/main" id="{623EBDB9-001E-B66C-3585-8D77ADC32F37}"/>
              </a:ext>
            </a:extLst>
          </p:cNvPr>
          <p:cNvSpPr/>
          <p:nvPr/>
        </p:nvSpPr>
        <p:spPr>
          <a:xfrm>
            <a:off x="7273570" y="3175044"/>
            <a:ext cx="317365" cy="386504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rgbClr val="9CB084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0" cap="all" spc="0" normalizeH="0" baseline="0" noProof="0" dirty="0">
                <a:ln w="9000" cmpd="sng">
                  <a:solidFill>
                    <a:prstClr val="black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abic Typesetting" pitchFamily="66" charset="-78"/>
                <a:ea typeface="+mn-ea"/>
                <a:cs typeface="Arabic Typesetting" pitchFamily="66" charset="-78"/>
              </a:rPr>
              <a:t>1</a:t>
            </a:r>
            <a:endParaRPr kumimoji="0" lang="fr-FR" sz="2800" b="0" i="0" u="none" strike="noStrike" kern="0" cap="all" spc="0" normalizeH="0" baseline="0" noProof="0" dirty="0">
              <a:ln w="9000" cmpd="sng">
                <a:solidFill>
                  <a:prstClr val="black"/>
                </a:solidFill>
                <a:prstDash val="solid"/>
              </a:ln>
              <a:solidFill>
                <a:prstClr val="black"/>
              </a:solidFill>
              <a:effectLst/>
              <a:uLnTx/>
              <a:uFillTx/>
              <a:latin typeface="Arabic Typesetting" pitchFamily="66" charset="-78"/>
              <a:ea typeface="+mn-ea"/>
              <a:cs typeface="Arabic Typesetting" pitchFamily="66" charset="-78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285AEE13-8782-3DAB-E700-D707D1D76882}"/>
              </a:ext>
            </a:extLst>
          </p:cNvPr>
          <p:cNvSpPr/>
          <p:nvPr/>
        </p:nvSpPr>
        <p:spPr>
          <a:xfrm>
            <a:off x="7287982" y="3607812"/>
            <a:ext cx="317365" cy="377981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rgbClr val="9CB084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0" cap="all" spc="0" normalizeH="0" baseline="0" noProof="0" dirty="0">
                <a:ln w="9000" cmpd="sng">
                  <a:solidFill>
                    <a:prstClr val="black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abic Typesetting" pitchFamily="66" charset="-78"/>
                <a:ea typeface="+mn-ea"/>
                <a:cs typeface="Arabic Typesetting" pitchFamily="66" charset="-78"/>
              </a:rPr>
              <a:t>2</a:t>
            </a:r>
            <a:endParaRPr kumimoji="0" lang="fr-FR" sz="2800" b="0" i="0" u="none" strike="noStrike" kern="0" cap="all" spc="0" normalizeH="0" baseline="0" noProof="0" dirty="0">
              <a:ln w="9000" cmpd="sng">
                <a:solidFill>
                  <a:prstClr val="black"/>
                </a:solidFill>
                <a:prstDash val="solid"/>
              </a:ln>
              <a:solidFill>
                <a:prstClr val="black"/>
              </a:solidFill>
              <a:effectLst/>
              <a:uLnTx/>
              <a:uFillTx/>
              <a:latin typeface="Arabic Typesetting" pitchFamily="66" charset="-78"/>
              <a:ea typeface="+mn-ea"/>
              <a:cs typeface="Arabic Typesetting" pitchFamily="66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893C810F-9F6C-696E-1AA0-7F93252D3A14}"/>
                  </a:ext>
                </a:extLst>
              </p:cNvPr>
              <p:cNvSpPr txBox="1"/>
              <p:nvPr/>
            </p:nvSpPr>
            <p:spPr>
              <a:xfrm>
                <a:off x="221565" y="4439945"/>
                <a:ext cx="859887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F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On exprime </a:t>
                </a:r>
                <a14:m>
                  <m:oMath xmlns:m="http://schemas.openxmlformats.org/officeDocument/2006/math">
                    <m:r>
                      <a:rPr lang="fr-FR" sz="24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r>
                  <a:rPr lang="fr-F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en fonction de </a:t>
                </a:r>
                <a14:m>
                  <m:oMath xmlns:m="http://schemas.openxmlformats.org/officeDocument/2006/math">
                    <m:r>
                      <a:rPr lang="fr-FR" sz="24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fr-F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dans la </a:t>
                </a:r>
                <a:r>
                  <a:rPr lang="fr-FR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fr-FR" sz="2400" baseline="30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ère</a:t>
                </a:r>
                <a:r>
                  <a:rPr lang="fr-FR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fr-F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équation : </a:t>
                </a:r>
              </a:p>
            </p:txBody>
          </p:sp>
        </mc:Choice>
        <mc:Fallback xmlns="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893C810F-9F6C-696E-1AA0-7F93252D3A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565" y="4439945"/>
                <a:ext cx="8598878" cy="461665"/>
              </a:xfrm>
              <a:prstGeom prst="rect">
                <a:avLst/>
              </a:prstGeom>
              <a:blipFill>
                <a:blip r:embed="rId3"/>
                <a:stretch>
                  <a:fillRect l="-1063" t="-10526" b="-2894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9">
                <a:extLst>
                  <a:ext uri="{FF2B5EF4-FFF2-40B4-BE49-F238E27FC236}">
                    <a16:creationId xmlns:a16="http://schemas.microsoft.com/office/drawing/2014/main" id="{30FF0F85-F17B-EDAF-5192-7D9FE2BE8727}"/>
                  </a:ext>
                </a:extLst>
              </p:cNvPr>
              <p:cNvSpPr txBox="1"/>
              <p:nvPr/>
            </p:nvSpPr>
            <p:spPr>
              <a:xfrm>
                <a:off x="3523956" y="4910634"/>
                <a:ext cx="19031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𝑦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11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−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2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fr-FR" sz="2400" i="1" cap="all" dirty="0">
                  <a:ln w="9000" cmpd="sng">
                    <a:noFill/>
                    <a:prstDash val="solid"/>
                  </a:ln>
                  <a:solidFill>
                    <a:prstClr val="black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27" name="TextBox 9">
                <a:extLst>
                  <a:ext uri="{FF2B5EF4-FFF2-40B4-BE49-F238E27FC236}">
                    <a16:creationId xmlns:a16="http://schemas.microsoft.com/office/drawing/2014/main" id="{30FF0F85-F17B-EDAF-5192-7D9FE2BE87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3956" y="4910634"/>
                <a:ext cx="1903172" cy="461665"/>
              </a:xfrm>
              <a:prstGeom prst="rect">
                <a:avLst/>
              </a:prstGeom>
              <a:blipFill>
                <a:blip r:embed="rId4"/>
                <a:stretch>
                  <a:fillRect l="-962" b="-1333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40109CD9-F033-EFB0-3F89-FDD3E39E24E1}"/>
                  </a:ext>
                </a:extLst>
              </p:cNvPr>
              <p:cNvSpPr txBox="1"/>
              <p:nvPr/>
            </p:nvSpPr>
            <p:spPr>
              <a:xfrm>
                <a:off x="224334" y="5771829"/>
                <a:ext cx="972630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F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On remplace </a:t>
                </a:r>
                <a14:m>
                  <m:oMath xmlns:m="http://schemas.openxmlformats.org/officeDocument/2006/math">
                    <m:r>
                      <a:rPr lang="fr-FR" sz="24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r>
                  <a:rPr lang="fr-F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par son expression dans la </a:t>
                </a:r>
                <a:r>
                  <a:rPr lang="fr-FR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2</a:t>
                </a:r>
                <a:r>
                  <a:rPr lang="fr-FR" sz="2400" baseline="300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ème</a:t>
                </a:r>
                <a:r>
                  <a:rPr lang="fr-F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équation le système devient : </a:t>
                </a:r>
              </a:p>
            </p:txBody>
          </p:sp>
        </mc:Choice>
        <mc:Fallback xmlns=""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40109CD9-F033-EFB0-3F89-FDD3E39E24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334" y="5771829"/>
                <a:ext cx="9726308" cy="461665"/>
              </a:xfrm>
              <a:prstGeom prst="rect">
                <a:avLst/>
              </a:prstGeom>
              <a:blipFill>
                <a:blip r:embed="rId5"/>
                <a:stretch>
                  <a:fillRect l="-1003" t="-11842" b="-2894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11037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/>
      <p:bldP spid="15" grpId="0"/>
      <p:bldP spid="16" grpId="0"/>
      <p:bldP spid="17" grpId="0" animBg="1"/>
      <p:bldP spid="18" grpId="0" animBg="1"/>
      <p:bldP spid="25" grpId="0"/>
      <p:bldP spid="27" grpId="0"/>
      <p:bldP spid="3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9">
                <a:extLst>
                  <a:ext uri="{FF2B5EF4-FFF2-40B4-BE49-F238E27FC236}">
                    <a16:creationId xmlns:a16="http://schemas.microsoft.com/office/drawing/2014/main" id="{CB3B2A9B-7998-07EA-79F3-D1492C8C561E}"/>
                  </a:ext>
                </a:extLst>
              </p:cNvPr>
              <p:cNvSpPr txBox="1"/>
              <p:nvPr/>
            </p:nvSpPr>
            <p:spPr>
              <a:xfrm>
                <a:off x="1751475" y="476271"/>
                <a:ext cx="189014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m:t>𝑥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m:t>+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m:t>3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m:t>𝑦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m:t>=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m:t>18</m:t>
                      </m:r>
                    </m:oMath>
                  </m:oMathPara>
                </a14:m>
                <a:endParaRPr lang="fr-FR" sz="2400" i="1" cap="all" dirty="0">
                  <a:ln w="9000" cmpd="sng">
                    <a:noFill/>
                    <a:prstDash val="solid"/>
                  </a:ln>
                  <a:solidFill>
                    <a:prstClr val="black"/>
                  </a:solidFill>
                  <a:latin typeface="Cambria Math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4" name="TextBox 9">
                <a:extLst>
                  <a:ext uri="{FF2B5EF4-FFF2-40B4-BE49-F238E27FC236}">
                    <a16:creationId xmlns:a16="http://schemas.microsoft.com/office/drawing/2014/main" id="{CB3B2A9B-7998-07EA-79F3-D1492C8C56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1475" y="476271"/>
                <a:ext cx="1890142" cy="461665"/>
              </a:xfrm>
              <a:prstGeom prst="rect">
                <a:avLst/>
              </a:prstGeom>
              <a:blipFill>
                <a:blip r:embed="rId2"/>
                <a:stretch>
                  <a:fillRect b="-131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9">
                <a:extLst>
                  <a:ext uri="{FF2B5EF4-FFF2-40B4-BE49-F238E27FC236}">
                    <a16:creationId xmlns:a16="http://schemas.microsoft.com/office/drawing/2014/main" id="{228F6443-713E-E5E9-54E9-2C216A002D90}"/>
                  </a:ext>
                </a:extLst>
              </p:cNvPr>
              <p:cNvSpPr txBox="1"/>
              <p:nvPr/>
            </p:nvSpPr>
            <p:spPr>
              <a:xfrm>
                <a:off x="1281595" y="1031814"/>
                <a:ext cx="305659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𝑥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+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3</m:t>
                      </m:r>
                      <m:d>
                        <m:dPr>
                          <m:ctrlPr>
                            <a:rPr lang="ar-MA" sz="2400" i="1" cap="all" smtClean="0">
                              <a:ln w="9000" cmpd="sng">
                                <a:noFill/>
                                <a:prstDash val="solid"/>
                              </a:ln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MA" sz="2400" i="1" cap="all" smtClean="0">
                              <a:ln w="9000" cmpd="sng">
                                <a:noFill/>
                                <a:prstDash val="solid"/>
                              </a:ln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11</m:t>
                          </m:r>
                          <m:r>
                            <a:rPr lang="ar-MA" sz="2400" i="1" cap="all" smtClean="0">
                              <a:ln w="9000" cmpd="sng">
                                <a:noFill/>
                                <a:prstDash val="solid"/>
                              </a:ln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ar-MA" sz="2400" i="1" cap="all" smtClean="0">
                              <a:ln w="9000" cmpd="sng">
                                <a:noFill/>
                                <a:prstDash val="solid"/>
                              </a:ln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</m:t>
                          </m:r>
                          <m:r>
                            <a:rPr lang="fr-FR" sz="2400" i="1" cap="all" smtClean="0">
                              <a:ln w="9000" cmpd="sng">
                                <a:noFill/>
                                <a:prstDash val="solid"/>
                              </a:ln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18</m:t>
                      </m:r>
                    </m:oMath>
                  </m:oMathPara>
                </a14:m>
                <a:endParaRPr lang="fr-FR" sz="2400" i="1" cap="all" dirty="0">
                  <a:ln w="9000" cmpd="sng">
                    <a:noFill/>
                    <a:prstDash val="solid"/>
                  </a:ln>
                  <a:solidFill>
                    <a:prstClr val="black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5" name="TextBox 9">
                <a:extLst>
                  <a:ext uri="{FF2B5EF4-FFF2-40B4-BE49-F238E27FC236}">
                    <a16:creationId xmlns:a16="http://schemas.microsoft.com/office/drawing/2014/main" id="{228F6443-713E-E5E9-54E9-2C216A002D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1595" y="1031814"/>
                <a:ext cx="3056597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9">
                <a:extLst>
                  <a:ext uri="{FF2B5EF4-FFF2-40B4-BE49-F238E27FC236}">
                    <a16:creationId xmlns:a16="http://schemas.microsoft.com/office/drawing/2014/main" id="{FC9C97E3-4196-825F-FAFD-4EFEB1B7D39D}"/>
                  </a:ext>
                </a:extLst>
              </p:cNvPr>
              <p:cNvSpPr txBox="1"/>
              <p:nvPr/>
            </p:nvSpPr>
            <p:spPr>
              <a:xfrm>
                <a:off x="1204566" y="1637835"/>
                <a:ext cx="45354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fr-FR" sz="2400" i="1" cap="all" dirty="0">
                  <a:ln w="9000" cmpd="sng">
                    <a:noFill/>
                    <a:prstDash val="solid"/>
                  </a:ln>
                  <a:solidFill>
                    <a:prstClr val="black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6" name="TextBox 9">
                <a:extLst>
                  <a:ext uri="{FF2B5EF4-FFF2-40B4-BE49-F238E27FC236}">
                    <a16:creationId xmlns:a16="http://schemas.microsoft.com/office/drawing/2014/main" id="{FC9C97E3-4196-825F-FAFD-4EFEB1B7D3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4566" y="1637835"/>
                <a:ext cx="453544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9">
                <a:extLst>
                  <a:ext uri="{FF2B5EF4-FFF2-40B4-BE49-F238E27FC236}">
                    <a16:creationId xmlns:a16="http://schemas.microsoft.com/office/drawing/2014/main" id="{341D8642-0BFC-BD66-91C1-924B971C9571}"/>
                  </a:ext>
                </a:extLst>
              </p:cNvPr>
              <p:cNvSpPr txBox="1"/>
              <p:nvPr/>
            </p:nvSpPr>
            <p:spPr>
              <a:xfrm>
                <a:off x="1555705" y="1637835"/>
                <a:ext cx="45354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ar-MA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+</m:t>
                      </m:r>
                    </m:oMath>
                  </m:oMathPara>
                </a14:m>
                <a:endParaRPr lang="fr-FR" sz="2400" i="1" cap="all" dirty="0">
                  <a:ln w="9000" cmpd="sng">
                    <a:noFill/>
                    <a:prstDash val="solid"/>
                  </a:ln>
                  <a:solidFill>
                    <a:prstClr val="black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7" name="TextBox 9">
                <a:extLst>
                  <a:ext uri="{FF2B5EF4-FFF2-40B4-BE49-F238E27FC236}">
                    <a16:creationId xmlns:a16="http://schemas.microsoft.com/office/drawing/2014/main" id="{341D8642-0BFC-BD66-91C1-924B971C95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5705" y="1637835"/>
                <a:ext cx="453544" cy="461665"/>
              </a:xfrm>
              <a:prstGeom prst="rect">
                <a:avLst/>
              </a:prstGeom>
              <a:blipFill>
                <a:blip r:embed="rId5"/>
                <a:stretch>
                  <a:fillRect l="-133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9">
                <a:extLst>
                  <a:ext uri="{FF2B5EF4-FFF2-40B4-BE49-F238E27FC236}">
                    <a16:creationId xmlns:a16="http://schemas.microsoft.com/office/drawing/2014/main" id="{7C253C7C-BE3E-7303-7175-F1610C53BF68}"/>
                  </a:ext>
                </a:extLst>
              </p:cNvPr>
              <p:cNvSpPr txBox="1"/>
              <p:nvPr/>
            </p:nvSpPr>
            <p:spPr>
              <a:xfrm>
                <a:off x="1944691" y="1634865"/>
                <a:ext cx="69388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ar-MA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33</m:t>
                      </m:r>
                    </m:oMath>
                  </m:oMathPara>
                </a14:m>
                <a:endParaRPr lang="fr-FR" sz="2400" i="1" cap="all" dirty="0">
                  <a:ln w="9000" cmpd="sng">
                    <a:noFill/>
                    <a:prstDash val="solid"/>
                  </a:ln>
                  <a:solidFill>
                    <a:prstClr val="black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8" name="TextBox 9">
                <a:extLst>
                  <a:ext uri="{FF2B5EF4-FFF2-40B4-BE49-F238E27FC236}">
                    <a16:creationId xmlns:a16="http://schemas.microsoft.com/office/drawing/2014/main" id="{7C253C7C-BE3E-7303-7175-F1610C53BF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4691" y="1634865"/>
                <a:ext cx="693887" cy="461665"/>
              </a:xfrm>
              <a:prstGeom prst="rect">
                <a:avLst/>
              </a:prstGeom>
              <a:blipFill>
                <a:blip r:embed="rId6"/>
                <a:stretch>
                  <a:fillRect l="-175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9">
                <a:extLst>
                  <a:ext uri="{FF2B5EF4-FFF2-40B4-BE49-F238E27FC236}">
                    <a16:creationId xmlns:a16="http://schemas.microsoft.com/office/drawing/2014/main" id="{33C0CC49-D1D9-654F-6A1B-B35D2748B496}"/>
                  </a:ext>
                </a:extLst>
              </p:cNvPr>
              <p:cNvSpPr txBox="1"/>
              <p:nvPr/>
            </p:nvSpPr>
            <p:spPr>
              <a:xfrm>
                <a:off x="2889883" y="1637835"/>
                <a:ext cx="73560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ar-MA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6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fr-FR" sz="2400" i="1" cap="all" dirty="0">
                  <a:ln w="9000" cmpd="sng">
                    <a:noFill/>
                    <a:prstDash val="solid"/>
                  </a:ln>
                  <a:solidFill>
                    <a:prstClr val="black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9" name="TextBox 9">
                <a:extLst>
                  <a:ext uri="{FF2B5EF4-FFF2-40B4-BE49-F238E27FC236}">
                    <a16:creationId xmlns:a16="http://schemas.microsoft.com/office/drawing/2014/main" id="{33C0CC49-D1D9-654F-6A1B-B35D2748B4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883" y="1637835"/>
                <a:ext cx="735601" cy="461665"/>
              </a:xfrm>
              <a:prstGeom prst="rect">
                <a:avLst/>
              </a:prstGeom>
              <a:blipFill>
                <a:blip r:embed="rId7"/>
                <a:stretch>
                  <a:fillRect l="-165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0E557FE-341B-3A75-E0F2-84608F9BCF13}"/>
                  </a:ext>
                </a:extLst>
              </p:cNvPr>
              <p:cNvSpPr txBox="1"/>
              <p:nvPr/>
            </p:nvSpPr>
            <p:spPr>
              <a:xfrm>
                <a:off x="3353363" y="1637835"/>
                <a:ext cx="61131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fr-FR" sz="2400" i="1" cap="all" dirty="0">
                  <a:ln w="9000" cmpd="sng">
                    <a:noFill/>
                    <a:prstDash val="solid"/>
                  </a:ln>
                  <a:solidFill>
                    <a:prstClr val="black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0E557FE-341B-3A75-E0F2-84608F9BCF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3363" y="1637835"/>
                <a:ext cx="611311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9">
                <a:extLst>
                  <a:ext uri="{FF2B5EF4-FFF2-40B4-BE49-F238E27FC236}">
                    <a16:creationId xmlns:a16="http://schemas.microsoft.com/office/drawing/2014/main" id="{D45E577B-BA13-F4EF-E2C0-B8B34140921A}"/>
                  </a:ext>
                </a:extLst>
              </p:cNvPr>
              <p:cNvSpPr txBox="1"/>
              <p:nvPr/>
            </p:nvSpPr>
            <p:spPr>
              <a:xfrm>
                <a:off x="3784980" y="1624772"/>
                <a:ext cx="6480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18</m:t>
                      </m:r>
                    </m:oMath>
                  </m:oMathPara>
                </a14:m>
                <a:endParaRPr lang="fr-FR" sz="2400" i="1" cap="all" dirty="0">
                  <a:ln w="9000" cmpd="sng">
                    <a:noFill/>
                    <a:prstDash val="solid"/>
                  </a:ln>
                  <a:solidFill>
                    <a:prstClr val="black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11" name="TextBox 9">
                <a:extLst>
                  <a:ext uri="{FF2B5EF4-FFF2-40B4-BE49-F238E27FC236}">
                    <a16:creationId xmlns:a16="http://schemas.microsoft.com/office/drawing/2014/main" id="{D45E577B-BA13-F4EF-E2C0-B8B3414092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4980" y="1624772"/>
                <a:ext cx="648072" cy="461665"/>
              </a:xfrm>
              <a:prstGeom prst="rect">
                <a:avLst/>
              </a:prstGeom>
              <a:blipFill>
                <a:blip r:embed="rId9"/>
                <a:stretch>
                  <a:fillRect l="-283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9">
                <a:extLst>
                  <a:ext uri="{FF2B5EF4-FFF2-40B4-BE49-F238E27FC236}">
                    <a16:creationId xmlns:a16="http://schemas.microsoft.com/office/drawing/2014/main" id="{14D160A7-CF9F-92AF-7FC0-60F52A3ABDCA}"/>
                  </a:ext>
                </a:extLst>
              </p:cNvPr>
              <p:cNvSpPr txBox="1"/>
              <p:nvPr/>
            </p:nvSpPr>
            <p:spPr>
              <a:xfrm>
                <a:off x="2022949" y="2159785"/>
                <a:ext cx="45354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fr-FR" sz="2400" i="1" cap="all" dirty="0">
                  <a:ln w="9000" cmpd="sng">
                    <a:noFill/>
                    <a:prstDash val="solid"/>
                  </a:ln>
                  <a:solidFill>
                    <a:prstClr val="black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12" name="TextBox 9">
                <a:extLst>
                  <a:ext uri="{FF2B5EF4-FFF2-40B4-BE49-F238E27FC236}">
                    <a16:creationId xmlns:a16="http://schemas.microsoft.com/office/drawing/2014/main" id="{14D160A7-CF9F-92AF-7FC0-60F52A3ABD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2949" y="2159785"/>
                <a:ext cx="453544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9">
                <a:extLst>
                  <a:ext uri="{FF2B5EF4-FFF2-40B4-BE49-F238E27FC236}">
                    <a16:creationId xmlns:a16="http://schemas.microsoft.com/office/drawing/2014/main" id="{0766504B-30C0-CB31-25C6-8474A3E56A17}"/>
                  </a:ext>
                </a:extLst>
              </p:cNvPr>
              <p:cNvSpPr txBox="1"/>
              <p:nvPr/>
            </p:nvSpPr>
            <p:spPr>
              <a:xfrm>
                <a:off x="2380686" y="2205124"/>
                <a:ext cx="45354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−</m:t>
                      </m:r>
                    </m:oMath>
                  </m:oMathPara>
                </a14:m>
                <a:endParaRPr lang="fr-FR" sz="2400" i="1" cap="all" dirty="0">
                  <a:ln w="9000" cmpd="sng">
                    <a:noFill/>
                    <a:prstDash val="solid"/>
                  </a:ln>
                  <a:solidFill>
                    <a:prstClr val="black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13" name="TextBox 9">
                <a:extLst>
                  <a:ext uri="{FF2B5EF4-FFF2-40B4-BE49-F238E27FC236}">
                    <a16:creationId xmlns:a16="http://schemas.microsoft.com/office/drawing/2014/main" id="{0766504B-30C0-CB31-25C6-8474A3E56A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0686" y="2205124"/>
                <a:ext cx="453544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9">
                <a:extLst>
                  <a:ext uri="{FF2B5EF4-FFF2-40B4-BE49-F238E27FC236}">
                    <a16:creationId xmlns:a16="http://schemas.microsoft.com/office/drawing/2014/main" id="{9250F71F-E904-1196-DF54-959F7E1CE45B}"/>
                  </a:ext>
                </a:extLst>
              </p:cNvPr>
              <p:cNvSpPr txBox="1"/>
              <p:nvPr/>
            </p:nvSpPr>
            <p:spPr>
              <a:xfrm>
                <a:off x="2813543" y="2181534"/>
                <a:ext cx="69388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6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fr-FR" sz="2400" i="1" cap="all" dirty="0">
                  <a:ln w="9000" cmpd="sng">
                    <a:noFill/>
                    <a:prstDash val="solid"/>
                  </a:ln>
                  <a:solidFill>
                    <a:prstClr val="black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14" name="TextBox 9">
                <a:extLst>
                  <a:ext uri="{FF2B5EF4-FFF2-40B4-BE49-F238E27FC236}">
                    <a16:creationId xmlns:a16="http://schemas.microsoft.com/office/drawing/2014/main" id="{9250F71F-E904-1196-DF54-959F7E1CE4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3543" y="2181534"/>
                <a:ext cx="693887" cy="461665"/>
              </a:xfrm>
              <a:prstGeom prst="rect">
                <a:avLst/>
              </a:prstGeom>
              <a:blipFill>
                <a:blip r:embed="rId12"/>
                <a:stretch>
                  <a:fillRect l="-265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9">
                <a:extLst>
                  <a:ext uri="{FF2B5EF4-FFF2-40B4-BE49-F238E27FC236}">
                    <a16:creationId xmlns:a16="http://schemas.microsoft.com/office/drawing/2014/main" id="{E5B133F6-3080-7A6C-6DCD-58D02C4D4FF7}"/>
                  </a:ext>
                </a:extLst>
              </p:cNvPr>
              <p:cNvSpPr txBox="1"/>
              <p:nvPr/>
            </p:nvSpPr>
            <p:spPr>
              <a:xfrm>
                <a:off x="3312452" y="2186054"/>
                <a:ext cx="61131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fr-FR" sz="2400" i="1" cap="all" dirty="0">
                  <a:ln w="9000" cmpd="sng">
                    <a:noFill/>
                    <a:prstDash val="solid"/>
                  </a:ln>
                  <a:solidFill>
                    <a:prstClr val="black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15" name="TextBox 9">
                <a:extLst>
                  <a:ext uri="{FF2B5EF4-FFF2-40B4-BE49-F238E27FC236}">
                    <a16:creationId xmlns:a16="http://schemas.microsoft.com/office/drawing/2014/main" id="{E5B133F6-3080-7A6C-6DCD-58D02C4D4F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2452" y="2186054"/>
                <a:ext cx="611311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9">
                <a:extLst>
                  <a:ext uri="{FF2B5EF4-FFF2-40B4-BE49-F238E27FC236}">
                    <a16:creationId xmlns:a16="http://schemas.microsoft.com/office/drawing/2014/main" id="{ACD235B2-D63D-5B4C-6596-2F08E30D2C3B}"/>
                  </a:ext>
                </a:extLst>
              </p:cNvPr>
              <p:cNvSpPr txBox="1"/>
              <p:nvPr/>
            </p:nvSpPr>
            <p:spPr>
              <a:xfrm>
                <a:off x="3728157" y="2205124"/>
                <a:ext cx="6480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18</m:t>
                      </m:r>
                    </m:oMath>
                  </m:oMathPara>
                </a14:m>
                <a:endParaRPr lang="fr-FR" sz="2400" i="1" cap="all" dirty="0">
                  <a:ln w="9000" cmpd="sng">
                    <a:noFill/>
                    <a:prstDash val="solid"/>
                  </a:ln>
                  <a:solidFill>
                    <a:prstClr val="black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16" name="TextBox 9">
                <a:extLst>
                  <a:ext uri="{FF2B5EF4-FFF2-40B4-BE49-F238E27FC236}">
                    <a16:creationId xmlns:a16="http://schemas.microsoft.com/office/drawing/2014/main" id="{ACD235B2-D63D-5B4C-6596-2F08E30D2C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8157" y="2205124"/>
                <a:ext cx="648072" cy="461665"/>
              </a:xfrm>
              <a:prstGeom prst="rect">
                <a:avLst/>
              </a:prstGeom>
              <a:blipFill>
                <a:blip r:embed="rId14"/>
                <a:stretch>
                  <a:fillRect l="-283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9">
                <a:extLst>
                  <a:ext uri="{FF2B5EF4-FFF2-40B4-BE49-F238E27FC236}">
                    <a16:creationId xmlns:a16="http://schemas.microsoft.com/office/drawing/2014/main" id="{8A8EA139-FE69-6B84-167D-4C34BB6A80ED}"/>
                  </a:ext>
                </a:extLst>
              </p:cNvPr>
              <p:cNvSpPr txBox="1"/>
              <p:nvPr/>
            </p:nvSpPr>
            <p:spPr>
              <a:xfrm>
                <a:off x="4244608" y="2189701"/>
                <a:ext cx="51101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ar-MA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−</m:t>
                      </m:r>
                    </m:oMath>
                  </m:oMathPara>
                </a14:m>
                <a:endParaRPr lang="fr-FR" sz="2400" i="1" cap="all" dirty="0">
                  <a:ln w="9000" cmpd="sng">
                    <a:noFill/>
                    <a:prstDash val="solid"/>
                  </a:ln>
                  <a:solidFill>
                    <a:prstClr val="black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17" name="TextBox 9">
                <a:extLst>
                  <a:ext uri="{FF2B5EF4-FFF2-40B4-BE49-F238E27FC236}">
                    <a16:creationId xmlns:a16="http://schemas.microsoft.com/office/drawing/2014/main" id="{8A8EA139-FE69-6B84-167D-4C34BB6A80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4608" y="2189701"/>
                <a:ext cx="511017" cy="46166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9">
                <a:extLst>
                  <a:ext uri="{FF2B5EF4-FFF2-40B4-BE49-F238E27FC236}">
                    <a16:creationId xmlns:a16="http://schemas.microsoft.com/office/drawing/2014/main" id="{F25403C8-B75B-7D41-57AB-850AF837BAF3}"/>
                  </a:ext>
                </a:extLst>
              </p:cNvPr>
              <p:cNvSpPr txBox="1"/>
              <p:nvPr/>
            </p:nvSpPr>
            <p:spPr>
              <a:xfrm>
                <a:off x="4633552" y="2205124"/>
                <a:ext cx="73560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33</m:t>
                      </m:r>
                    </m:oMath>
                  </m:oMathPara>
                </a14:m>
                <a:endParaRPr lang="fr-FR" sz="2400" i="1" cap="all" dirty="0">
                  <a:ln w="9000" cmpd="sng">
                    <a:noFill/>
                    <a:prstDash val="solid"/>
                  </a:ln>
                  <a:solidFill>
                    <a:prstClr val="black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18" name="TextBox 9">
                <a:extLst>
                  <a:ext uri="{FF2B5EF4-FFF2-40B4-BE49-F238E27FC236}">
                    <a16:creationId xmlns:a16="http://schemas.microsoft.com/office/drawing/2014/main" id="{F25403C8-B75B-7D41-57AB-850AF837BA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3552" y="2205124"/>
                <a:ext cx="735601" cy="461665"/>
              </a:xfrm>
              <a:prstGeom prst="rect">
                <a:avLst/>
              </a:prstGeom>
              <a:blipFill>
                <a:blip r:embed="rId16"/>
                <a:stretch>
                  <a:fillRect l="-165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9">
                <a:extLst>
                  <a:ext uri="{FF2B5EF4-FFF2-40B4-BE49-F238E27FC236}">
                    <a16:creationId xmlns:a16="http://schemas.microsoft.com/office/drawing/2014/main" id="{07A4953F-DCAA-C281-54AD-719247329875}"/>
                  </a:ext>
                </a:extLst>
              </p:cNvPr>
              <p:cNvSpPr txBox="1"/>
              <p:nvPr/>
            </p:nvSpPr>
            <p:spPr>
              <a:xfrm>
                <a:off x="2322583" y="2599216"/>
                <a:ext cx="98191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−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5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fr-FR" sz="2400" i="1" cap="all" dirty="0">
                  <a:ln w="9000" cmpd="sng">
                    <a:noFill/>
                    <a:prstDash val="solid"/>
                  </a:ln>
                  <a:solidFill>
                    <a:prstClr val="black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19" name="TextBox 9">
                <a:extLst>
                  <a:ext uri="{FF2B5EF4-FFF2-40B4-BE49-F238E27FC236}">
                    <a16:creationId xmlns:a16="http://schemas.microsoft.com/office/drawing/2014/main" id="{07A4953F-DCAA-C281-54AD-7192473298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2583" y="2599216"/>
                <a:ext cx="981919" cy="46166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9">
                <a:extLst>
                  <a:ext uri="{FF2B5EF4-FFF2-40B4-BE49-F238E27FC236}">
                    <a16:creationId xmlns:a16="http://schemas.microsoft.com/office/drawing/2014/main" id="{F9956B8A-E99A-9077-7CB8-D9419194D7EA}"/>
                  </a:ext>
                </a:extLst>
              </p:cNvPr>
              <p:cNvSpPr txBox="1"/>
              <p:nvPr/>
            </p:nvSpPr>
            <p:spPr>
              <a:xfrm>
                <a:off x="3279629" y="2621450"/>
                <a:ext cx="61131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fr-FR" sz="2400" i="1" cap="all" dirty="0">
                  <a:ln w="9000" cmpd="sng">
                    <a:noFill/>
                    <a:prstDash val="solid"/>
                  </a:ln>
                  <a:solidFill>
                    <a:prstClr val="black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20" name="TextBox 9">
                <a:extLst>
                  <a:ext uri="{FF2B5EF4-FFF2-40B4-BE49-F238E27FC236}">
                    <a16:creationId xmlns:a16="http://schemas.microsoft.com/office/drawing/2014/main" id="{F9956B8A-E99A-9077-7CB8-D9419194D7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9629" y="2621450"/>
                <a:ext cx="611311" cy="46166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9">
                <a:extLst>
                  <a:ext uri="{FF2B5EF4-FFF2-40B4-BE49-F238E27FC236}">
                    <a16:creationId xmlns:a16="http://schemas.microsoft.com/office/drawing/2014/main" id="{39048F20-7D3F-ED52-89CE-D51BA8FD22E6}"/>
                  </a:ext>
                </a:extLst>
              </p:cNvPr>
              <p:cNvSpPr txBox="1"/>
              <p:nvPr/>
            </p:nvSpPr>
            <p:spPr>
              <a:xfrm>
                <a:off x="3688012" y="2599215"/>
                <a:ext cx="11533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−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15</m:t>
                      </m:r>
                    </m:oMath>
                  </m:oMathPara>
                </a14:m>
                <a:endParaRPr lang="fr-FR" sz="2400" i="1" cap="all" dirty="0">
                  <a:ln w="9000" cmpd="sng">
                    <a:noFill/>
                    <a:prstDash val="solid"/>
                  </a:ln>
                  <a:solidFill>
                    <a:prstClr val="black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21" name="TextBox 9">
                <a:extLst>
                  <a:ext uri="{FF2B5EF4-FFF2-40B4-BE49-F238E27FC236}">
                    <a16:creationId xmlns:a16="http://schemas.microsoft.com/office/drawing/2014/main" id="{39048F20-7D3F-ED52-89CE-D51BA8FD22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8012" y="2599215"/>
                <a:ext cx="1153332" cy="46166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9">
                <a:extLst>
                  <a:ext uri="{FF2B5EF4-FFF2-40B4-BE49-F238E27FC236}">
                    <a16:creationId xmlns:a16="http://schemas.microsoft.com/office/drawing/2014/main" id="{242750E6-81D3-C23F-06EF-BA2A2B4C2324}"/>
                  </a:ext>
                </a:extLst>
              </p:cNvPr>
              <p:cNvSpPr txBox="1"/>
              <p:nvPr/>
            </p:nvSpPr>
            <p:spPr>
              <a:xfrm>
                <a:off x="2086511" y="3198168"/>
                <a:ext cx="49096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fr-FR" sz="2400" i="1" cap="all" dirty="0">
                  <a:ln w="9000" cmpd="sng">
                    <a:noFill/>
                    <a:prstDash val="solid"/>
                  </a:ln>
                  <a:solidFill>
                    <a:prstClr val="black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22" name="TextBox 9">
                <a:extLst>
                  <a:ext uri="{FF2B5EF4-FFF2-40B4-BE49-F238E27FC236}">
                    <a16:creationId xmlns:a16="http://schemas.microsoft.com/office/drawing/2014/main" id="{242750E6-81D3-C23F-06EF-BA2A2B4C23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6511" y="3198168"/>
                <a:ext cx="490960" cy="461665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9">
                <a:extLst>
                  <a:ext uri="{FF2B5EF4-FFF2-40B4-BE49-F238E27FC236}">
                    <a16:creationId xmlns:a16="http://schemas.microsoft.com/office/drawing/2014/main" id="{8068E469-B4EA-DA80-E8BA-737711B61F9F}"/>
                  </a:ext>
                </a:extLst>
              </p:cNvPr>
              <p:cNvSpPr txBox="1"/>
              <p:nvPr/>
            </p:nvSpPr>
            <p:spPr>
              <a:xfrm>
                <a:off x="2357522" y="3233730"/>
                <a:ext cx="61131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fr-FR" sz="2400" i="1" cap="all" dirty="0">
                  <a:ln w="9000" cmpd="sng">
                    <a:noFill/>
                    <a:prstDash val="solid"/>
                  </a:ln>
                  <a:solidFill>
                    <a:prstClr val="black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23" name="TextBox 9">
                <a:extLst>
                  <a:ext uri="{FF2B5EF4-FFF2-40B4-BE49-F238E27FC236}">
                    <a16:creationId xmlns:a16="http://schemas.microsoft.com/office/drawing/2014/main" id="{8068E469-B4EA-DA80-E8BA-737711B61F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7522" y="3233730"/>
                <a:ext cx="611311" cy="461665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9">
                <a:extLst>
                  <a:ext uri="{FF2B5EF4-FFF2-40B4-BE49-F238E27FC236}">
                    <a16:creationId xmlns:a16="http://schemas.microsoft.com/office/drawing/2014/main" id="{E5915705-7DF2-4DBE-1047-606CD4022F11}"/>
                  </a:ext>
                </a:extLst>
              </p:cNvPr>
              <p:cNvSpPr txBox="1"/>
              <p:nvPr/>
            </p:nvSpPr>
            <p:spPr>
              <a:xfrm>
                <a:off x="2695403" y="3032160"/>
                <a:ext cx="1551823" cy="7936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i="1" cap="all" smtClean="0">
                              <a:ln w="9000" cmpd="sng">
                                <a:noFill/>
                                <a:prstDash val="solid"/>
                              </a:ln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2400" i="1" cap="all" smtClean="0">
                              <a:ln w="9000" cmpd="sng">
                                <a:noFill/>
                                <a:prstDash val="solid"/>
                              </a:ln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ar-MA" sz="2400" i="1" cap="all" smtClean="0">
                              <a:ln w="9000" cmpd="sng">
                                <a:noFill/>
                                <a:prstDash val="solid"/>
                              </a:ln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15</m:t>
                          </m:r>
                        </m:num>
                        <m:den>
                          <m:r>
                            <a:rPr lang="ar-MA" sz="2400" i="1" cap="all" smtClean="0">
                              <a:ln w="9000" cmpd="sng">
                                <a:noFill/>
                                <a:prstDash val="solid"/>
                              </a:ln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ar-MA" sz="2400" i="1" cap="all" smtClean="0">
                              <a:ln w="9000" cmpd="sng">
                                <a:noFill/>
                                <a:prstDash val="solid"/>
                              </a:ln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fr-FR" sz="2400" i="1" cap="all" dirty="0">
                  <a:ln w="9000" cmpd="sng">
                    <a:noFill/>
                    <a:prstDash val="solid"/>
                  </a:ln>
                  <a:solidFill>
                    <a:prstClr val="black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24" name="TextBox 9">
                <a:extLst>
                  <a:ext uri="{FF2B5EF4-FFF2-40B4-BE49-F238E27FC236}">
                    <a16:creationId xmlns:a16="http://schemas.microsoft.com/office/drawing/2014/main" id="{E5915705-7DF2-4DBE-1047-606CD4022F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5403" y="3032160"/>
                <a:ext cx="1551823" cy="793679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9">
                <a:extLst>
                  <a:ext uri="{FF2B5EF4-FFF2-40B4-BE49-F238E27FC236}">
                    <a16:creationId xmlns:a16="http://schemas.microsoft.com/office/drawing/2014/main" id="{2011FD1B-D7B6-0FBD-4FCF-50CFE4FF8750}"/>
                  </a:ext>
                </a:extLst>
              </p:cNvPr>
              <p:cNvSpPr txBox="1"/>
              <p:nvPr/>
            </p:nvSpPr>
            <p:spPr>
              <a:xfrm>
                <a:off x="2434736" y="1666328"/>
                <a:ext cx="51101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ar-MA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−</m:t>
                      </m:r>
                    </m:oMath>
                  </m:oMathPara>
                </a14:m>
                <a:endParaRPr lang="fr-FR" sz="2400" i="1" cap="all" dirty="0">
                  <a:ln w="9000" cmpd="sng">
                    <a:noFill/>
                    <a:prstDash val="solid"/>
                  </a:ln>
                  <a:solidFill>
                    <a:prstClr val="black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25" name="TextBox 9">
                <a:extLst>
                  <a:ext uri="{FF2B5EF4-FFF2-40B4-BE49-F238E27FC236}">
                    <a16:creationId xmlns:a16="http://schemas.microsoft.com/office/drawing/2014/main" id="{2011FD1B-D7B6-0FBD-4FCF-50CFE4FF87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4736" y="1666328"/>
                <a:ext cx="511017" cy="461665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ZoneTexte 25">
            <a:extLst>
              <a:ext uri="{FF2B5EF4-FFF2-40B4-BE49-F238E27FC236}">
                <a16:creationId xmlns:a16="http://schemas.microsoft.com/office/drawing/2014/main" id="{B17F1AA7-5A18-7033-47D8-C2CA2399D0C3}"/>
              </a:ext>
            </a:extLst>
          </p:cNvPr>
          <p:cNvSpPr txBox="1"/>
          <p:nvPr/>
        </p:nvSpPr>
        <p:spPr>
          <a:xfrm>
            <a:off x="432532" y="476271"/>
            <a:ext cx="9988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a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454006C-EFDE-901F-BE60-E7E386BAFB4C}"/>
              </a:ext>
            </a:extLst>
          </p:cNvPr>
          <p:cNvSpPr txBox="1"/>
          <p:nvPr/>
        </p:nvSpPr>
        <p:spPr>
          <a:xfrm>
            <a:off x="282789" y="1057053"/>
            <a:ext cx="9988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Donc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C5202BC9-C692-8015-AE6B-CCA4765828EB}"/>
              </a:ext>
            </a:extLst>
          </p:cNvPr>
          <p:cNvSpPr txBox="1"/>
          <p:nvPr/>
        </p:nvSpPr>
        <p:spPr>
          <a:xfrm>
            <a:off x="263714" y="1656809"/>
            <a:ext cx="9988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Donc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6B2C8D3B-766A-EF7B-4768-BC64996E626C}"/>
              </a:ext>
            </a:extLst>
          </p:cNvPr>
          <p:cNvSpPr txBox="1"/>
          <p:nvPr/>
        </p:nvSpPr>
        <p:spPr>
          <a:xfrm>
            <a:off x="275286" y="2104165"/>
            <a:ext cx="9988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Donc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DB4CC10F-89A1-77D8-1AD8-2C976F5A64F3}"/>
              </a:ext>
            </a:extLst>
          </p:cNvPr>
          <p:cNvSpPr txBox="1"/>
          <p:nvPr/>
        </p:nvSpPr>
        <p:spPr>
          <a:xfrm>
            <a:off x="275286" y="2559368"/>
            <a:ext cx="9988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Donc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CCA48D39-8BFF-F7AB-7ABB-5FCC9DD2E904}"/>
              </a:ext>
            </a:extLst>
          </p:cNvPr>
          <p:cNvSpPr txBox="1"/>
          <p:nvPr/>
        </p:nvSpPr>
        <p:spPr>
          <a:xfrm>
            <a:off x="290559" y="3198166"/>
            <a:ext cx="9988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Donc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CDD4EE03-E692-9B77-2F22-27AF4E118305}"/>
              </a:ext>
            </a:extLst>
          </p:cNvPr>
          <p:cNvSpPr txBox="1"/>
          <p:nvPr/>
        </p:nvSpPr>
        <p:spPr>
          <a:xfrm>
            <a:off x="268226" y="3836964"/>
            <a:ext cx="9988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9">
                <a:extLst>
                  <a:ext uri="{FF2B5EF4-FFF2-40B4-BE49-F238E27FC236}">
                    <a16:creationId xmlns:a16="http://schemas.microsoft.com/office/drawing/2014/main" id="{E6F4E363-FD64-2217-6570-27D569BA801A}"/>
                  </a:ext>
                </a:extLst>
              </p:cNvPr>
              <p:cNvSpPr txBox="1"/>
              <p:nvPr/>
            </p:nvSpPr>
            <p:spPr>
              <a:xfrm>
                <a:off x="2046153" y="3868244"/>
                <a:ext cx="123347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𝑥</m:t>
                      </m:r>
                      <m:r>
                        <a:rPr lang="fr-FR" sz="2400" b="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fr-FR" sz="2400" i="1" cap="all" dirty="0">
                  <a:ln w="9000" cmpd="sng">
                    <a:noFill/>
                    <a:prstDash val="solid"/>
                  </a:ln>
                  <a:solidFill>
                    <a:prstClr val="black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34" name="TextBox 9">
                <a:extLst>
                  <a:ext uri="{FF2B5EF4-FFF2-40B4-BE49-F238E27FC236}">
                    <a16:creationId xmlns:a16="http://schemas.microsoft.com/office/drawing/2014/main" id="{E6F4E363-FD64-2217-6570-27D569BA80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6153" y="3868244"/>
                <a:ext cx="1233475" cy="461665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83675BF3-26E7-AB27-0074-BE993E10E673}"/>
              </a:ext>
            </a:extLst>
          </p:cNvPr>
          <p:cNvCxnSpPr>
            <a:cxnSpLocks/>
          </p:cNvCxnSpPr>
          <p:nvPr/>
        </p:nvCxnSpPr>
        <p:spPr>
          <a:xfrm>
            <a:off x="6096000" y="276561"/>
            <a:ext cx="0" cy="6376001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ZoneTexte 40">
                <a:extLst>
                  <a:ext uri="{FF2B5EF4-FFF2-40B4-BE49-F238E27FC236}">
                    <a16:creationId xmlns:a16="http://schemas.microsoft.com/office/drawing/2014/main" id="{0D16B050-72E5-33AC-F85F-7004E136BFBC}"/>
                  </a:ext>
                </a:extLst>
              </p:cNvPr>
              <p:cNvSpPr txBox="1"/>
              <p:nvPr/>
            </p:nvSpPr>
            <p:spPr>
              <a:xfrm>
                <a:off x="208511" y="4801605"/>
                <a:ext cx="6098344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F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On remplace </a:t>
                </a:r>
                <a14:m>
                  <m:oMath xmlns:m="http://schemas.openxmlformats.org/officeDocument/2006/math">
                    <m:r>
                      <a:rPr lang="fr-FR" sz="24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fr-F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par 3, dans</a:t>
                </a:r>
              </a:p>
              <a:p>
                <a:r>
                  <a:rPr lang="fr-F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r>
                  <a:rPr lang="fr-F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l’équation : </a:t>
                </a:r>
              </a:p>
            </p:txBody>
          </p:sp>
        </mc:Choice>
        <mc:Fallback xmlns="">
          <p:sp>
            <p:nvSpPr>
              <p:cNvPr id="41" name="ZoneTexte 40">
                <a:extLst>
                  <a:ext uri="{FF2B5EF4-FFF2-40B4-BE49-F238E27FC236}">
                    <a16:creationId xmlns:a16="http://schemas.microsoft.com/office/drawing/2014/main" id="{0D16B050-72E5-33AC-F85F-7004E136BF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511" y="4801605"/>
                <a:ext cx="6098344" cy="1200329"/>
              </a:xfrm>
              <a:prstGeom prst="rect">
                <a:avLst/>
              </a:prstGeom>
              <a:blipFill>
                <a:blip r:embed="rId25"/>
                <a:stretch>
                  <a:fillRect l="-1499" t="-4061" b="-1066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9">
                <a:extLst>
                  <a:ext uri="{FF2B5EF4-FFF2-40B4-BE49-F238E27FC236}">
                    <a16:creationId xmlns:a16="http://schemas.microsoft.com/office/drawing/2014/main" id="{E5A73CC0-725A-8D5A-0106-88D26070DD2A}"/>
                  </a:ext>
                </a:extLst>
              </p:cNvPr>
              <p:cNvSpPr txBox="1"/>
              <p:nvPr/>
            </p:nvSpPr>
            <p:spPr>
              <a:xfrm>
                <a:off x="2120367" y="5523760"/>
                <a:ext cx="184430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𝑦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11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−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2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fr-FR" sz="2400" i="1" cap="all" dirty="0">
                  <a:ln w="9000" cmpd="sng">
                    <a:noFill/>
                    <a:prstDash val="solid"/>
                  </a:ln>
                  <a:solidFill>
                    <a:prstClr val="black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42" name="TextBox 9">
                <a:extLst>
                  <a:ext uri="{FF2B5EF4-FFF2-40B4-BE49-F238E27FC236}">
                    <a16:creationId xmlns:a16="http://schemas.microsoft.com/office/drawing/2014/main" id="{E5A73CC0-725A-8D5A-0106-88D26070DD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0367" y="5523760"/>
                <a:ext cx="1844307" cy="461665"/>
              </a:xfrm>
              <a:prstGeom prst="rect">
                <a:avLst/>
              </a:prstGeom>
              <a:blipFill>
                <a:blip r:embed="rId26"/>
                <a:stretch>
                  <a:fillRect l="-993" b="-131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9">
                <a:extLst>
                  <a:ext uri="{FF2B5EF4-FFF2-40B4-BE49-F238E27FC236}">
                    <a16:creationId xmlns:a16="http://schemas.microsoft.com/office/drawing/2014/main" id="{A9731305-A607-43B8-1407-7BBCDCFE8C9D}"/>
                  </a:ext>
                </a:extLst>
              </p:cNvPr>
              <p:cNvSpPr txBox="1"/>
              <p:nvPr/>
            </p:nvSpPr>
            <p:spPr>
              <a:xfrm>
                <a:off x="7482344" y="397762"/>
                <a:ext cx="32632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fr-FR" sz="2400" i="1" cap="all" dirty="0">
                  <a:ln w="9000" cmpd="sng">
                    <a:noFill/>
                    <a:prstDash val="solid"/>
                  </a:ln>
                  <a:solidFill>
                    <a:prstClr val="black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43" name="TextBox 9">
                <a:extLst>
                  <a:ext uri="{FF2B5EF4-FFF2-40B4-BE49-F238E27FC236}">
                    <a16:creationId xmlns:a16="http://schemas.microsoft.com/office/drawing/2014/main" id="{A9731305-A607-43B8-1407-7BBCDCFE8C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2344" y="397762"/>
                <a:ext cx="326324" cy="461665"/>
              </a:xfrm>
              <a:prstGeom prst="rect">
                <a:avLst/>
              </a:prstGeom>
              <a:blipFill>
                <a:blip r:embed="rId27"/>
                <a:stretch>
                  <a:fillRect l="-5556" r="-12963" b="-131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9">
                <a:extLst>
                  <a:ext uri="{FF2B5EF4-FFF2-40B4-BE49-F238E27FC236}">
                    <a16:creationId xmlns:a16="http://schemas.microsoft.com/office/drawing/2014/main" id="{97DFE14A-7E65-0B59-6810-754D32B5105D}"/>
                  </a:ext>
                </a:extLst>
              </p:cNvPr>
              <p:cNvSpPr txBox="1"/>
              <p:nvPr/>
            </p:nvSpPr>
            <p:spPr>
              <a:xfrm>
                <a:off x="8218915" y="397762"/>
                <a:ext cx="40631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fr-FR" sz="2400" i="1" cap="all" dirty="0">
                  <a:ln w="9000" cmpd="sng">
                    <a:noFill/>
                    <a:prstDash val="solid"/>
                  </a:ln>
                  <a:solidFill>
                    <a:prstClr val="black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44" name="TextBox 9">
                <a:extLst>
                  <a:ext uri="{FF2B5EF4-FFF2-40B4-BE49-F238E27FC236}">
                    <a16:creationId xmlns:a16="http://schemas.microsoft.com/office/drawing/2014/main" id="{97DFE14A-7E65-0B59-6810-754D32B510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8915" y="397762"/>
                <a:ext cx="406317" cy="461665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9">
                <a:extLst>
                  <a:ext uri="{FF2B5EF4-FFF2-40B4-BE49-F238E27FC236}">
                    <a16:creationId xmlns:a16="http://schemas.microsoft.com/office/drawing/2014/main" id="{5FFCF6EE-3DCA-4900-65C8-D96326A93758}"/>
                  </a:ext>
                </a:extLst>
              </p:cNvPr>
              <p:cNvSpPr txBox="1"/>
              <p:nvPr/>
            </p:nvSpPr>
            <p:spPr>
              <a:xfrm>
                <a:off x="9311212" y="428540"/>
                <a:ext cx="3832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−</m:t>
                      </m:r>
                    </m:oMath>
                  </m:oMathPara>
                </a14:m>
                <a:endParaRPr lang="fr-FR" sz="2400" i="1" cap="all" dirty="0">
                  <a:ln w="9000" cmpd="sng">
                    <a:noFill/>
                    <a:prstDash val="solid"/>
                  </a:ln>
                  <a:solidFill>
                    <a:prstClr val="black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45" name="TextBox 9">
                <a:extLst>
                  <a:ext uri="{FF2B5EF4-FFF2-40B4-BE49-F238E27FC236}">
                    <a16:creationId xmlns:a16="http://schemas.microsoft.com/office/drawing/2014/main" id="{5FFCF6EE-3DCA-4900-65C8-D96326A937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11212" y="428540"/>
                <a:ext cx="383289" cy="461665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9">
                <a:extLst>
                  <a:ext uri="{FF2B5EF4-FFF2-40B4-BE49-F238E27FC236}">
                    <a16:creationId xmlns:a16="http://schemas.microsoft.com/office/drawing/2014/main" id="{759D2152-6A1F-8195-FD8D-E5B7B4D7F316}"/>
                  </a:ext>
                </a:extLst>
              </p:cNvPr>
              <p:cNvSpPr txBox="1"/>
              <p:nvPr/>
            </p:nvSpPr>
            <p:spPr>
              <a:xfrm>
                <a:off x="9916090" y="428540"/>
                <a:ext cx="93767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2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fr-FR" sz="2400" b="1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𝟑</m:t>
                      </m:r>
                    </m:oMath>
                  </m:oMathPara>
                </a14:m>
                <a:endParaRPr lang="fr-FR" sz="2400" b="1" i="1" cap="all" dirty="0">
                  <a:ln w="9000" cmpd="sng">
                    <a:noFill/>
                    <a:prstDash val="solid"/>
                  </a:ln>
                  <a:solidFill>
                    <a:srgbClr val="FF0000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46" name="TextBox 9">
                <a:extLst>
                  <a:ext uri="{FF2B5EF4-FFF2-40B4-BE49-F238E27FC236}">
                    <a16:creationId xmlns:a16="http://schemas.microsoft.com/office/drawing/2014/main" id="{759D2152-6A1F-8195-FD8D-E5B7B4D7F3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16090" y="428540"/>
                <a:ext cx="937671" cy="461665"/>
              </a:xfrm>
              <a:prstGeom prst="rect">
                <a:avLst/>
              </a:prstGeom>
              <a:blipFill>
                <a:blip r:embed="rId30"/>
                <a:stretch>
                  <a:fillRect l="-196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9">
                <a:extLst>
                  <a:ext uri="{FF2B5EF4-FFF2-40B4-BE49-F238E27FC236}">
                    <a16:creationId xmlns:a16="http://schemas.microsoft.com/office/drawing/2014/main" id="{62C5D20A-81B2-F8B4-3AE9-86ADB51D496C}"/>
                  </a:ext>
                </a:extLst>
              </p:cNvPr>
              <p:cNvSpPr txBox="1"/>
              <p:nvPr/>
            </p:nvSpPr>
            <p:spPr>
              <a:xfrm>
                <a:off x="7482344" y="898733"/>
                <a:ext cx="32632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fr-FR" sz="2400" i="1" cap="all" dirty="0">
                  <a:ln w="9000" cmpd="sng">
                    <a:noFill/>
                    <a:prstDash val="solid"/>
                  </a:ln>
                  <a:solidFill>
                    <a:prstClr val="black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47" name="TextBox 9">
                <a:extLst>
                  <a:ext uri="{FF2B5EF4-FFF2-40B4-BE49-F238E27FC236}">
                    <a16:creationId xmlns:a16="http://schemas.microsoft.com/office/drawing/2014/main" id="{62C5D20A-81B2-F8B4-3AE9-86ADB51D49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2344" y="898733"/>
                <a:ext cx="326324" cy="461665"/>
              </a:xfrm>
              <a:prstGeom prst="rect">
                <a:avLst/>
              </a:prstGeom>
              <a:blipFill>
                <a:blip r:embed="rId31"/>
                <a:stretch>
                  <a:fillRect l="-5556" r="-12963" b="-131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9">
                <a:extLst>
                  <a:ext uri="{FF2B5EF4-FFF2-40B4-BE49-F238E27FC236}">
                    <a16:creationId xmlns:a16="http://schemas.microsoft.com/office/drawing/2014/main" id="{FF408C89-B24C-0961-73B0-0E5681DBD01D}"/>
                  </a:ext>
                </a:extLst>
              </p:cNvPr>
              <p:cNvSpPr txBox="1"/>
              <p:nvPr/>
            </p:nvSpPr>
            <p:spPr>
              <a:xfrm>
                <a:off x="8218915" y="852670"/>
                <a:ext cx="40631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fr-FR" sz="2400" i="1" cap="all" dirty="0">
                  <a:ln w="9000" cmpd="sng">
                    <a:noFill/>
                    <a:prstDash val="solid"/>
                  </a:ln>
                  <a:solidFill>
                    <a:prstClr val="black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48" name="TextBox 9">
                <a:extLst>
                  <a:ext uri="{FF2B5EF4-FFF2-40B4-BE49-F238E27FC236}">
                    <a16:creationId xmlns:a16="http://schemas.microsoft.com/office/drawing/2014/main" id="{FF408C89-B24C-0961-73B0-0E5681DBD0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8915" y="852670"/>
                <a:ext cx="406317" cy="461665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9">
                <a:extLst>
                  <a:ext uri="{FF2B5EF4-FFF2-40B4-BE49-F238E27FC236}">
                    <a16:creationId xmlns:a16="http://schemas.microsoft.com/office/drawing/2014/main" id="{5DC54898-65F8-DF13-FA97-20EC659378FA}"/>
                  </a:ext>
                </a:extLst>
              </p:cNvPr>
              <p:cNvSpPr txBox="1"/>
              <p:nvPr/>
            </p:nvSpPr>
            <p:spPr>
              <a:xfrm>
                <a:off x="8669499" y="867956"/>
                <a:ext cx="3832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11</m:t>
                      </m:r>
                    </m:oMath>
                  </m:oMathPara>
                </a14:m>
                <a:endParaRPr lang="fr-FR" sz="2400" i="1" cap="all" dirty="0">
                  <a:ln w="9000" cmpd="sng">
                    <a:noFill/>
                    <a:prstDash val="solid"/>
                  </a:ln>
                  <a:solidFill>
                    <a:prstClr val="black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49" name="TextBox 9">
                <a:extLst>
                  <a:ext uri="{FF2B5EF4-FFF2-40B4-BE49-F238E27FC236}">
                    <a16:creationId xmlns:a16="http://schemas.microsoft.com/office/drawing/2014/main" id="{5DC54898-65F8-DF13-FA97-20EC659378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9499" y="867956"/>
                <a:ext cx="383289" cy="461665"/>
              </a:xfrm>
              <a:prstGeom prst="rect">
                <a:avLst/>
              </a:prstGeom>
              <a:blipFill>
                <a:blip r:embed="rId33"/>
                <a:stretch>
                  <a:fillRect l="-3175" r="-4127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9">
                <a:extLst>
                  <a:ext uri="{FF2B5EF4-FFF2-40B4-BE49-F238E27FC236}">
                    <a16:creationId xmlns:a16="http://schemas.microsoft.com/office/drawing/2014/main" id="{E2FCC2E4-5E54-CD35-3D5E-88E57597EBF1}"/>
                  </a:ext>
                </a:extLst>
              </p:cNvPr>
              <p:cNvSpPr txBox="1"/>
              <p:nvPr/>
            </p:nvSpPr>
            <p:spPr>
              <a:xfrm>
                <a:off x="9246165" y="867956"/>
                <a:ext cx="3832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−</m:t>
                      </m:r>
                    </m:oMath>
                  </m:oMathPara>
                </a14:m>
                <a:endParaRPr lang="fr-FR" sz="2400" i="1" cap="all" dirty="0">
                  <a:ln w="9000" cmpd="sng">
                    <a:noFill/>
                    <a:prstDash val="solid"/>
                  </a:ln>
                  <a:solidFill>
                    <a:prstClr val="black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50" name="TextBox 9">
                <a:extLst>
                  <a:ext uri="{FF2B5EF4-FFF2-40B4-BE49-F238E27FC236}">
                    <a16:creationId xmlns:a16="http://schemas.microsoft.com/office/drawing/2014/main" id="{E2FCC2E4-5E54-CD35-3D5E-88E57597EB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6165" y="867956"/>
                <a:ext cx="383289" cy="461665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9">
                <a:extLst>
                  <a:ext uri="{FF2B5EF4-FFF2-40B4-BE49-F238E27FC236}">
                    <a16:creationId xmlns:a16="http://schemas.microsoft.com/office/drawing/2014/main" id="{73F9D4A6-583F-76CF-6685-CDD2FFB8BA84}"/>
                  </a:ext>
                </a:extLst>
              </p:cNvPr>
              <p:cNvSpPr txBox="1"/>
              <p:nvPr/>
            </p:nvSpPr>
            <p:spPr>
              <a:xfrm>
                <a:off x="9851043" y="867956"/>
                <a:ext cx="43072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6</m:t>
                      </m:r>
                    </m:oMath>
                  </m:oMathPara>
                </a14:m>
                <a:endParaRPr lang="fr-FR" sz="2400" i="1" cap="all" dirty="0">
                  <a:ln w="9000" cmpd="sng">
                    <a:noFill/>
                    <a:prstDash val="solid"/>
                  </a:ln>
                  <a:solidFill>
                    <a:prstClr val="black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51" name="TextBox 9">
                <a:extLst>
                  <a:ext uri="{FF2B5EF4-FFF2-40B4-BE49-F238E27FC236}">
                    <a16:creationId xmlns:a16="http://schemas.microsoft.com/office/drawing/2014/main" id="{73F9D4A6-583F-76CF-6685-CDD2FFB8BA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1043" y="867956"/>
                <a:ext cx="430726" cy="461665"/>
              </a:xfrm>
              <a:prstGeom prst="rect">
                <a:avLst/>
              </a:prstGeom>
              <a:blipFill>
                <a:blip r:embed="rId35"/>
                <a:stretch>
                  <a:fillRect l="-422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9">
                <a:extLst>
                  <a:ext uri="{FF2B5EF4-FFF2-40B4-BE49-F238E27FC236}">
                    <a16:creationId xmlns:a16="http://schemas.microsoft.com/office/drawing/2014/main" id="{04038984-A614-243A-EBE7-DC0005A752AC}"/>
                  </a:ext>
                </a:extLst>
              </p:cNvPr>
              <p:cNvSpPr txBox="1"/>
              <p:nvPr/>
            </p:nvSpPr>
            <p:spPr>
              <a:xfrm>
                <a:off x="7499206" y="1329621"/>
                <a:ext cx="32632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ar-MA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 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fr-FR" sz="2400" i="1" cap="all" dirty="0">
                  <a:ln w="9000" cmpd="sng">
                    <a:noFill/>
                    <a:prstDash val="solid"/>
                  </a:ln>
                  <a:solidFill>
                    <a:prstClr val="black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52" name="TextBox 9">
                <a:extLst>
                  <a:ext uri="{FF2B5EF4-FFF2-40B4-BE49-F238E27FC236}">
                    <a16:creationId xmlns:a16="http://schemas.microsoft.com/office/drawing/2014/main" id="{04038984-A614-243A-EBE7-DC0005A752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9206" y="1329621"/>
                <a:ext cx="326324" cy="461665"/>
              </a:xfrm>
              <a:prstGeom prst="rect">
                <a:avLst/>
              </a:prstGeom>
              <a:blipFill>
                <a:blip r:embed="rId36"/>
                <a:stretch>
                  <a:fillRect r="-33333" b="-131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9">
                <a:extLst>
                  <a:ext uri="{FF2B5EF4-FFF2-40B4-BE49-F238E27FC236}">
                    <a16:creationId xmlns:a16="http://schemas.microsoft.com/office/drawing/2014/main" id="{A7275151-AAB3-21BD-4F08-5E1D4B6F7330}"/>
                  </a:ext>
                </a:extLst>
              </p:cNvPr>
              <p:cNvSpPr txBox="1"/>
              <p:nvPr/>
            </p:nvSpPr>
            <p:spPr>
              <a:xfrm>
                <a:off x="8291425" y="1329621"/>
                <a:ext cx="40631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fr-FR" sz="2400" i="1" cap="all" dirty="0">
                  <a:ln w="9000" cmpd="sng">
                    <a:noFill/>
                    <a:prstDash val="solid"/>
                  </a:ln>
                  <a:solidFill>
                    <a:prstClr val="black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53" name="TextBox 9">
                <a:extLst>
                  <a:ext uri="{FF2B5EF4-FFF2-40B4-BE49-F238E27FC236}">
                    <a16:creationId xmlns:a16="http://schemas.microsoft.com/office/drawing/2014/main" id="{A7275151-AAB3-21BD-4F08-5E1D4B6F73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1425" y="1329621"/>
                <a:ext cx="406317" cy="461665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9">
                <a:extLst>
                  <a:ext uri="{FF2B5EF4-FFF2-40B4-BE49-F238E27FC236}">
                    <a16:creationId xmlns:a16="http://schemas.microsoft.com/office/drawing/2014/main" id="{77B708DE-F32D-4958-72DC-B072CB9E636F}"/>
                  </a:ext>
                </a:extLst>
              </p:cNvPr>
              <p:cNvSpPr txBox="1"/>
              <p:nvPr/>
            </p:nvSpPr>
            <p:spPr>
              <a:xfrm>
                <a:off x="8921463" y="1360399"/>
                <a:ext cx="3832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5</m:t>
                      </m:r>
                    </m:oMath>
                  </m:oMathPara>
                </a14:m>
                <a:endParaRPr lang="fr-FR" sz="2400" i="1" cap="all" dirty="0">
                  <a:ln w="9000" cmpd="sng">
                    <a:noFill/>
                    <a:prstDash val="solid"/>
                  </a:ln>
                  <a:solidFill>
                    <a:prstClr val="black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54" name="TextBox 9">
                <a:extLst>
                  <a:ext uri="{FF2B5EF4-FFF2-40B4-BE49-F238E27FC236}">
                    <a16:creationId xmlns:a16="http://schemas.microsoft.com/office/drawing/2014/main" id="{77B708DE-F32D-4958-72DC-B072CB9E63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1463" y="1360399"/>
                <a:ext cx="383289" cy="461665"/>
              </a:xfrm>
              <a:prstGeom prst="rect">
                <a:avLst/>
              </a:prstGeom>
              <a:blipFill>
                <a:blip r:embed="rId38"/>
                <a:stretch>
                  <a:fillRect l="-476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9">
                <a:extLst>
                  <a:ext uri="{FF2B5EF4-FFF2-40B4-BE49-F238E27FC236}">
                    <a16:creationId xmlns:a16="http://schemas.microsoft.com/office/drawing/2014/main" id="{F0776D22-B5F2-1792-4286-5FFC61A0B9BE}"/>
                  </a:ext>
                </a:extLst>
              </p:cNvPr>
              <p:cNvSpPr txBox="1"/>
              <p:nvPr/>
            </p:nvSpPr>
            <p:spPr>
              <a:xfrm>
                <a:off x="8800831" y="397762"/>
                <a:ext cx="3832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11</m:t>
                      </m:r>
                    </m:oMath>
                  </m:oMathPara>
                </a14:m>
                <a:endParaRPr lang="fr-FR" sz="2400" i="1" cap="all" dirty="0">
                  <a:ln w="9000" cmpd="sng">
                    <a:noFill/>
                    <a:prstDash val="solid"/>
                  </a:ln>
                  <a:solidFill>
                    <a:prstClr val="black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56" name="TextBox 9">
                <a:extLst>
                  <a:ext uri="{FF2B5EF4-FFF2-40B4-BE49-F238E27FC236}">
                    <a16:creationId xmlns:a16="http://schemas.microsoft.com/office/drawing/2014/main" id="{F0776D22-B5F2-1792-4286-5FFC61A0B9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00831" y="397762"/>
                <a:ext cx="383289" cy="461665"/>
              </a:xfrm>
              <a:prstGeom prst="rect">
                <a:avLst/>
              </a:prstGeom>
              <a:blipFill>
                <a:blip r:embed="rId39"/>
                <a:stretch>
                  <a:fillRect l="-4762" r="-3968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ZoneTexte 57">
            <a:extLst>
              <a:ext uri="{FF2B5EF4-FFF2-40B4-BE49-F238E27FC236}">
                <a16:creationId xmlns:a16="http://schemas.microsoft.com/office/drawing/2014/main" id="{B298993A-8586-8A5B-7199-57BE70DA82DB}"/>
              </a:ext>
            </a:extLst>
          </p:cNvPr>
          <p:cNvSpPr txBox="1"/>
          <p:nvPr/>
        </p:nvSpPr>
        <p:spPr>
          <a:xfrm>
            <a:off x="6120874" y="2196448"/>
            <a:ext cx="60983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Donc le couple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(3,5) 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est la solution </a:t>
            </a:r>
          </a:p>
          <a:p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du système 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22210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12BCED-AD23-4A02-91B6-B7F1F525E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8882" y="1399204"/>
            <a:ext cx="2162175" cy="592138"/>
          </a:xfrm>
        </p:spPr>
        <p:txBody>
          <a:bodyPr>
            <a:normAutofit/>
          </a:bodyPr>
          <a:lstStyle/>
          <a:p>
            <a:r>
              <a:rPr lang="fr-FR" sz="3600" b="1" dirty="0">
                <a:solidFill>
                  <a:srgbClr val="0070C0"/>
                </a:solidFill>
              </a:rPr>
              <a:t>Exercice 2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AD73DF73-3B4F-4F1C-BF86-D3E62F2D5D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1614" y="1991342"/>
            <a:ext cx="8496712" cy="3639494"/>
          </a:xfrm>
        </p:spPr>
      </p:pic>
    </p:spTree>
    <p:extLst>
      <p:ext uri="{BB962C8B-B14F-4D97-AF65-F5344CB8AC3E}">
        <p14:creationId xmlns:p14="http://schemas.microsoft.com/office/powerpoint/2010/main" val="5995601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0560EE8F-3292-6E56-C59C-74C1A69D1120}"/>
              </a:ext>
            </a:extLst>
          </p:cNvPr>
          <p:cNvSpPr txBox="1"/>
          <p:nvPr/>
        </p:nvSpPr>
        <p:spPr>
          <a:xfrm>
            <a:off x="531054" y="148567"/>
            <a:ext cx="6098344" cy="490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rtl="0">
              <a:lnSpc>
                <a:spcPct val="115000"/>
              </a:lnSpc>
              <a:spcAft>
                <a:spcPts val="1000"/>
              </a:spcAft>
              <a:buClr>
                <a:srgbClr val="0000FF"/>
              </a:buClr>
              <a:buSzPts val="1100"/>
            </a:pPr>
            <a:r>
              <a:rPr lang="fr-FR" sz="2400" b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b) Combinaison linéaire: </a:t>
            </a:r>
            <a:endParaRPr lang="fr-FR" sz="2400" dirty="0">
              <a:solidFill>
                <a:srgbClr val="00B05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6031A16-C9C0-8C19-017B-B437F6EAF66A}"/>
              </a:ext>
            </a:extLst>
          </p:cNvPr>
          <p:cNvSpPr txBox="1"/>
          <p:nvPr/>
        </p:nvSpPr>
        <p:spPr>
          <a:xfrm>
            <a:off x="305972" y="561349"/>
            <a:ext cx="6098344" cy="490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Définition :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433FE12-8D16-A79C-72E8-9CCA850FF6E1}"/>
              </a:ext>
            </a:extLst>
          </p:cNvPr>
          <p:cNvSpPr txBox="1"/>
          <p:nvPr/>
        </p:nvSpPr>
        <p:spPr>
          <a:xfrm>
            <a:off x="305972" y="994790"/>
            <a:ext cx="9611752" cy="9149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2400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Cette méthode, également appelée méthode par addition, consiste à éliminer une des inconnues par addition des deux équations.</a:t>
            </a:r>
            <a:endParaRPr lang="fr-F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AF4D1B0-E16B-F878-6BB0-F798DE1FD5C9}"/>
              </a:ext>
            </a:extLst>
          </p:cNvPr>
          <p:cNvSpPr txBox="1"/>
          <p:nvPr/>
        </p:nvSpPr>
        <p:spPr>
          <a:xfrm>
            <a:off x="305972" y="2180486"/>
            <a:ext cx="1489418" cy="492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24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Exemple : </a:t>
            </a:r>
            <a:endParaRPr lang="fr-FR" sz="2400" dirty="0">
              <a:solidFill>
                <a:srgbClr val="0070C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9A243C83-3DEB-5E56-E1FF-6107A347CC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5390" y="2210943"/>
            <a:ext cx="610537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Résoudre le </a:t>
            </a: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syst</a:t>
            </a:r>
            <a:r>
              <a:rPr lang="fr-FR" altLang="fr-F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èm</a:t>
            </a: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 suivant : </a:t>
            </a:r>
            <a:endParaRPr kumimoji="0" lang="fr-FR" alt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9">
                <a:extLst>
                  <a:ext uri="{FF2B5EF4-FFF2-40B4-BE49-F238E27FC236}">
                    <a16:creationId xmlns:a16="http://schemas.microsoft.com/office/drawing/2014/main" id="{F5B44A86-9E23-B19F-1E35-85DF89798C9B}"/>
                  </a:ext>
                </a:extLst>
              </p:cNvPr>
              <p:cNvSpPr txBox="1"/>
              <p:nvPr/>
            </p:nvSpPr>
            <p:spPr>
              <a:xfrm>
                <a:off x="5482882" y="1948566"/>
                <a:ext cx="2093119" cy="7891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fr-FR" sz="2400" i="1" cap="all" smtClean="0">
                            <a:ln w="9000" cmpd="sng">
                              <a:noFill/>
                              <a:prstDash val="solid"/>
                            </a:ln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ar-MA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3</m:t>
                            </m:r>
                            <m: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+</m:t>
                            </m:r>
                            <m: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4</m:t>
                            </m:r>
                            <m: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𝑦</m:t>
                            </m:r>
                            <m: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=</m:t>
                            </m:r>
                            <m: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5</m:t>
                            </m:r>
                          </m:e>
                          <m:e>
                            <m:r>
                              <a:rPr lang="ar-MA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2</m:t>
                            </m:r>
                            <m: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+</m:t>
                            </m:r>
                            <m: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3</m:t>
                            </m:r>
                            <m: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𝑦</m:t>
                            </m:r>
                            <m: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=</m:t>
                            </m:r>
                            <m: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1</m:t>
                            </m:r>
                          </m:e>
                        </m:eqArr>
                      </m:e>
                    </m:d>
                  </m:oMath>
                </a14:m>
                <a:r>
                  <a:rPr lang="ar-MA" sz="2400" i="1" cap="all" dirty="0">
                    <a:ln w="9000" cmpd="sng">
                      <a:noFill/>
                      <a:prstDash val="solid"/>
                    </a:ln>
                    <a:solidFill>
                      <a:prstClr val="black"/>
                    </a:solidFill>
                    <a:latin typeface="Century Schoolbook"/>
                    <a:cs typeface="Times New Roman" panose="02020603050405020304" pitchFamily="18" charset="0"/>
                  </a:rPr>
                  <a:t> </a:t>
                </a:r>
                <a:endParaRPr lang="fr-FR" sz="2400" i="1" cap="all" dirty="0">
                  <a:ln w="9000" cmpd="sng">
                    <a:noFill/>
                    <a:prstDash val="solid"/>
                  </a:ln>
                  <a:solidFill>
                    <a:prstClr val="black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11" name="TextBox 9">
                <a:extLst>
                  <a:ext uri="{FF2B5EF4-FFF2-40B4-BE49-F238E27FC236}">
                    <a16:creationId xmlns:a16="http://schemas.microsoft.com/office/drawing/2014/main" id="{F5B44A86-9E23-B19F-1E35-85DF89798C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2882" y="1948566"/>
                <a:ext cx="2093119" cy="789190"/>
              </a:xfrm>
              <a:prstGeom prst="rect">
                <a:avLst/>
              </a:prstGeom>
              <a:blipFill>
                <a:blip r:embed="rId2"/>
                <a:stretch>
                  <a:fillRect r="-4070" b="-1007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ZoneTexte 14">
            <a:extLst>
              <a:ext uri="{FF2B5EF4-FFF2-40B4-BE49-F238E27FC236}">
                <a16:creationId xmlns:a16="http://schemas.microsoft.com/office/drawing/2014/main" id="{C6606627-2EEA-3B6F-8AD4-FACE7DB2B6A9}"/>
              </a:ext>
            </a:extLst>
          </p:cNvPr>
          <p:cNvSpPr txBox="1"/>
          <p:nvPr/>
        </p:nvSpPr>
        <p:spPr>
          <a:xfrm>
            <a:off x="305971" y="3080825"/>
            <a:ext cx="9147517" cy="490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On multiplie la 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fr-FR" sz="24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ère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équation par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3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et la </a:t>
            </a:r>
            <a:r>
              <a:rPr lang="fr-F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fr-FR" sz="2400" baseline="30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ème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équation par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-4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:</a:t>
            </a:r>
            <a:endParaRPr lang="fr-F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9">
                <a:extLst>
                  <a:ext uri="{FF2B5EF4-FFF2-40B4-BE49-F238E27FC236}">
                    <a16:creationId xmlns:a16="http://schemas.microsoft.com/office/drawing/2014/main" id="{F1C45269-099A-2247-6B09-D6BAE66E1C88}"/>
                  </a:ext>
                </a:extLst>
              </p:cNvPr>
              <p:cNvSpPr txBox="1"/>
              <p:nvPr/>
            </p:nvSpPr>
            <p:spPr>
              <a:xfrm>
                <a:off x="7635186" y="2906491"/>
                <a:ext cx="3015881" cy="9161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fr-FR" sz="2400" i="1" cap="all" smtClean="0">
                            <a:ln w="9000" cmpd="sng">
                              <a:noFill/>
                              <a:prstDash val="solid"/>
                            </a:ln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ar-SA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9</m:t>
                            </m:r>
                            <m: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+</m:t>
                            </m:r>
                            <m:r>
                              <a:rPr lang="ar-SA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12</m:t>
                            </m:r>
                            <m: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𝑦</m:t>
                            </m:r>
                            <m: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=</m:t>
                            </m:r>
                            <m: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15</m:t>
                            </m:r>
                          </m:e>
                          <m:e>
                            <m:r>
                              <a:rPr lang="ar-MA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−</m:t>
                            </m:r>
                            <m:r>
                              <a:rPr lang="ar-SA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8</m:t>
                            </m:r>
                            <m: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ar-MA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−</m:t>
                            </m:r>
                            <m:r>
                              <a:rPr lang="ar-SA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12</m:t>
                            </m:r>
                            <m: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𝑦</m:t>
                            </m:r>
                            <m: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=−</m:t>
                            </m:r>
                            <m:r>
                              <a:rPr lang="ar-SA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4</m:t>
                            </m:r>
                          </m:e>
                        </m:eqArr>
                      </m:e>
                    </m:d>
                  </m:oMath>
                </a14:m>
                <a:r>
                  <a:rPr lang="ar-MA" sz="2400" i="1" cap="all" dirty="0">
                    <a:ln w="9000" cmpd="sng">
                      <a:noFill/>
                      <a:prstDash val="solid"/>
                    </a:ln>
                    <a:solidFill>
                      <a:prstClr val="black"/>
                    </a:solidFill>
                    <a:latin typeface="Century Schoolbook"/>
                    <a:cs typeface="Times New Roman" panose="02020603050405020304" pitchFamily="18" charset="0"/>
                  </a:rPr>
                  <a:t> </a:t>
                </a:r>
                <a:endParaRPr lang="fr-FR" sz="2400" i="1" cap="all" dirty="0">
                  <a:ln w="9000" cmpd="sng">
                    <a:noFill/>
                    <a:prstDash val="solid"/>
                  </a:ln>
                  <a:solidFill>
                    <a:prstClr val="black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16" name="TextBox 9">
                <a:extLst>
                  <a:ext uri="{FF2B5EF4-FFF2-40B4-BE49-F238E27FC236}">
                    <a16:creationId xmlns:a16="http://schemas.microsoft.com/office/drawing/2014/main" id="{F1C45269-099A-2247-6B09-D6BAE66E1C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5186" y="2906491"/>
                <a:ext cx="3015881" cy="916148"/>
              </a:xfrm>
              <a:prstGeom prst="rect">
                <a:avLst/>
              </a:prstGeom>
              <a:blipFill>
                <a:blip r:embed="rId3"/>
                <a:stretch>
                  <a:fillRect r="-303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Bulle ronde 8">
            <a:extLst>
              <a:ext uri="{FF2B5EF4-FFF2-40B4-BE49-F238E27FC236}">
                <a16:creationId xmlns:a16="http://schemas.microsoft.com/office/drawing/2014/main" id="{B1FB453B-BFF9-86F8-45FD-9AEE3570FFF7}"/>
              </a:ext>
            </a:extLst>
          </p:cNvPr>
          <p:cNvSpPr/>
          <p:nvPr/>
        </p:nvSpPr>
        <p:spPr>
          <a:xfrm>
            <a:off x="7797935" y="4216180"/>
            <a:ext cx="3015880" cy="1307779"/>
          </a:xfrm>
          <a:prstGeom prst="wedgeEllipseCallout">
            <a:avLst>
              <a:gd name="adj1" fmla="val -122864"/>
              <a:gd name="adj2" fmla="val -93001"/>
            </a:avLst>
          </a:prstGeom>
          <a:solidFill>
            <a:sysClr val="window" lastClr="FFFFFF"/>
          </a:solidFill>
          <a:ln w="25400" cap="flat" cmpd="sng" algn="ctr">
            <a:solidFill>
              <a:srgbClr val="9CB084">
                <a:lumMod val="60000"/>
                <a:lumOff val="4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9">
                <a:extLst>
                  <a:ext uri="{FF2B5EF4-FFF2-40B4-BE49-F238E27FC236}">
                    <a16:creationId xmlns:a16="http://schemas.microsoft.com/office/drawing/2014/main" id="{BEFCADCF-AB45-661A-02ED-F7AC452178EE}"/>
                  </a:ext>
                </a:extLst>
              </p:cNvPr>
              <p:cNvSpPr txBox="1"/>
              <p:nvPr/>
            </p:nvSpPr>
            <p:spPr>
              <a:xfrm>
                <a:off x="8347256" y="4458646"/>
                <a:ext cx="2093119" cy="7891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fr-FR" sz="2400" i="1" cap="all" smtClean="0">
                            <a:ln w="9000" cmpd="sng">
                              <a:noFill/>
                              <a:prstDash val="solid"/>
                            </a:ln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ar-MA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3</m:t>
                            </m:r>
                            <m: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+</m:t>
                            </m:r>
                            <m: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4</m:t>
                            </m:r>
                            <m: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𝑦</m:t>
                            </m:r>
                            <m: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=</m:t>
                            </m:r>
                            <m: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5</m:t>
                            </m:r>
                          </m:e>
                          <m:e>
                            <m:r>
                              <a:rPr lang="ar-MA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2</m:t>
                            </m:r>
                            <m: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+</m:t>
                            </m:r>
                            <m: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3</m:t>
                            </m:r>
                            <m: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𝑦</m:t>
                            </m:r>
                            <m: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=</m:t>
                            </m:r>
                            <m: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1</m:t>
                            </m:r>
                          </m:e>
                        </m:eqArr>
                      </m:e>
                    </m:d>
                  </m:oMath>
                </a14:m>
                <a:r>
                  <a:rPr lang="ar-MA" sz="2400" i="1" cap="all" dirty="0">
                    <a:ln w="9000" cmpd="sng">
                      <a:noFill/>
                      <a:prstDash val="solid"/>
                    </a:ln>
                    <a:solidFill>
                      <a:prstClr val="black"/>
                    </a:solidFill>
                    <a:latin typeface="Century Schoolbook"/>
                    <a:cs typeface="Times New Roman" panose="02020603050405020304" pitchFamily="18" charset="0"/>
                  </a:rPr>
                  <a:t> </a:t>
                </a:r>
                <a:endParaRPr lang="fr-FR" sz="2400" i="1" cap="all" dirty="0">
                  <a:ln w="9000" cmpd="sng">
                    <a:noFill/>
                    <a:prstDash val="solid"/>
                  </a:ln>
                  <a:solidFill>
                    <a:prstClr val="black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18" name="TextBox 9">
                <a:extLst>
                  <a:ext uri="{FF2B5EF4-FFF2-40B4-BE49-F238E27FC236}">
                    <a16:creationId xmlns:a16="http://schemas.microsoft.com/office/drawing/2014/main" id="{BEFCADCF-AB45-661A-02ED-F7AC452178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7256" y="4458646"/>
                <a:ext cx="2093119" cy="789190"/>
              </a:xfrm>
              <a:prstGeom prst="rect">
                <a:avLst/>
              </a:prstGeom>
              <a:blipFill>
                <a:blip r:embed="rId4"/>
                <a:stretch>
                  <a:fillRect r="-4070" b="-923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Ellipse 18">
            <a:extLst>
              <a:ext uri="{FF2B5EF4-FFF2-40B4-BE49-F238E27FC236}">
                <a16:creationId xmlns:a16="http://schemas.microsoft.com/office/drawing/2014/main" id="{F4181F46-E651-AE15-8694-E373C19BA9EB}"/>
              </a:ext>
            </a:extLst>
          </p:cNvPr>
          <p:cNvSpPr/>
          <p:nvPr/>
        </p:nvSpPr>
        <p:spPr>
          <a:xfrm>
            <a:off x="7956504" y="4458646"/>
            <a:ext cx="390752" cy="379483"/>
          </a:xfrm>
          <a:prstGeom prst="ellipse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</a:rPr>
              <a:t>3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D4171263-A2C7-A6D3-CC19-3E5C406577B5}"/>
              </a:ext>
            </a:extLst>
          </p:cNvPr>
          <p:cNvCxnSpPr/>
          <p:nvPr/>
        </p:nvCxnSpPr>
        <p:spPr>
          <a:xfrm flipH="1" flipV="1">
            <a:off x="8347256" y="4700696"/>
            <a:ext cx="1010674" cy="348142"/>
          </a:xfrm>
          <a:prstGeom prst="straightConnector1">
            <a:avLst/>
          </a:prstGeom>
          <a:noFill/>
          <a:ln w="28575" cap="flat" cmpd="sng" algn="ctr">
            <a:solidFill>
              <a:srgbClr val="3FCDFF"/>
            </a:solidFill>
            <a:prstDash val="solid"/>
            <a:tailEnd type="arrow"/>
          </a:ln>
          <a:effectLst>
            <a:outerShdw blurRad="50800" dist="25000" dir="5400000" rotWithShape="0">
              <a:srgbClr val="000000">
                <a:alpha val="40000"/>
              </a:srgbClr>
            </a:outerShdw>
          </a:effectLst>
        </p:spPr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21458723-3B68-92EA-865F-411C99F6632E}"/>
              </a:ext>
            </a:extLst>
          </p:cNvPr>
          <p:cNvCxnSpPr/>
          <p:nvPr/>
        </p:nvCxnSpPr>
        <p:spPr>
          <a:xfrm flipH="1">
            <a:off x="8349227" y="4778910"/>
            <a:ext cx="1010674" cy="273037"/>
          </a:xfrm>
          <a:prstGeom prst="straightConnector1">
            <a:avLst/>
          </a:prstGeom>
          <a:noFill/>
          <a:ln w="28575" cap="flat" cmpd="sng" algn="ctr">
            <a:solidFill>
              <a:srgbClr val="3FCDFF"/>
            </a:solidFill>
            <a:prstDash val="solid"/>
            <a:tailEnd type="arrow"/>
          </a:ln>
          <a:effectLst>
            <a:outerShdw blurRad="50800" dist="25000" dir="5400000" rotWithShape="0">
              <a:srgbClr val="000000">
                <a:alpha val="40000"/>
              </a:srgbClr>
            </a:outerShdw>
          </a:effectLst>
        </p:spPr>
      </p:cxnSp>
      <p:sp>
        <p:nvSpPr>
          <p:cNvPr id="22" name="Ellipse 21">
            <a:extLst>
              <a:ext uri="{FF2B5EF4-FFF2-40B4-BE49-F238E27FC236}">
                <a16:creationId xmlns:a16="http://schemas.microsoft.com/office/drawing/2014/main" id="{5D9B939F-DC16-205F-E80A-F1089F73B7F1}"/>
              </a:ext>
            </a:extLst>
          </p:cNvPr>
          <p:cNvSpPr/>
          <p:nvPr/>
        </p:nvSpPr>
        <p:spPr>
          <a:xfrm>
            <a:off x="7811424" y="4752785"/>
            <a:ext cx="680912" cy="568326"/>
          </a:xfrm>
          <a:prstGeom prst="ellipse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</a:rPr>
              <a:t>-4</a:t>
            </a: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B54A5C79-52FC-AA95-8785-6E6F15E1681B}"/>
              </a:ext>
            </a:extLst>
          </p:cNvPr>
          <p:cNvSpPr/>
          <p:nvPr/>
        </p:nvSpPr>
        <p:spPr>
          <a:xfrm>
            <a:off x="7759134" y="2064800"/>
            <a:ext cx="244832" cy="347040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rgbClr val="9CB084">
                <a:lumMod val="60000"/>
                <a:lumOff val="4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0" cap="all" spc="0" normalizeH="0" baseline="0" noProof="0" dirty="0">
                <a:ln w="9000" cmpd="sng">
                  <a:solidFill>
                    <a:prstClr val="black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abic Typesetting" pitchFamily="66" charset="-78"/>
                <a:ea typeface="+mn-ea"/>
                <a:cs typeface="Arabic Typesetting" pitchFamily="66" charset="-78"/>
              </a:rPr>
              <a:t>1</a:t>
            </a:r>
            <a:endParaRPr kumimoji="0" lang="fr-FR" sz="2800" b="0" i="0" u="none" strike="noStrike" kern="0" cap="all" spc="0" normalizeH="0" baseline="0" noProof="0" dirty="0">
              <a:ln w="9000" cmpd="sng">
                <a:solidFill>
                  <a:prstClr val="black"/>
                </a:solidFill>
                <a:prstDash val="solid"/>
              </a:ln>
              <a:solidFill>
                <a:srgbClr val="FF0000"/>
              </a:solidFill>
              <a:effectLst/>
              <a:uLnTx/>
              <a:uFillTx/>
              <a:latin typeface="Arabic Typesetting" pitchFamily="66" charset="-78"/>
              <a:ea typeface="+mn-ea"/>
              <a:cs typeface="Arabic Typesetting" pitchFamily="66" charset="-78"/>
            </a:endParaRP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DED86246-E03C-DF8C-69BD-5C32FEA05E24}"/>
              </a:ext>
            </a:extLst>
          </p:cNvPr>
          <p:cNvSpPr/>
          <p:nvPr/>
        </p:nvSpPr>
        <p:spPr>
          <a:xfrm>
            <a:off x="7769329" y="2467605"/>
            <a:ext cx="262880" cy="386116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rgbClr val="9CB084">
                <a:lumMod val="60000"/>
                <a:lumOff val="4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0" cap="all" spc="0" normalizeH="0" baseline="0" noProof="0" dirty="0">
                <a:ln w="9000" cmpd="sng">
                  <a:solidFill>
                    <a:prstClr val="black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abic Typesetting" pitchFamily="66" charset="-78"/>
                <a:ea typeface="+mn-ea"/>
                <a:cs typeface="Arabic Typesetting" pitchFamily="66" charset="-78"/>
              </a:rPr>
              <a:t>2</a:t>
            </a:r>
            <a:endParaRPr kumimoji="0" lang="fr-FR" sz="2800" b="0" i="0" u="none" strike="noStrike" kern="0" cap="all" spc="0" normalizeH="0" baseline="0" noProof="0" dirty="0">
              <a:ln w="9000" cmpd="sng">
                <a:solidFill>
                  <a:prstClr val="black"/>
                </a:solidFill>
                <a:prstDash val="solid"/>
              </a:ln>
              <a:solidFill>
                <a:srgbClr val="FF0000"/>
              </a:solidFill>
              <a:effectLst/>
              <a:uLnTx/>
              <a:uFillTx/>
              <a:latin typeface="Arabic Typesetting" pitchFamily="66" charset="-78"/>
              <a:ea typeface="+mn-ea"/>
              <a:cs typeface="Arabic Typesetting" pitchFamily="66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05424128-9E42-0ECA-F780-50D1D9778226}"/>
                  </a:ext>
                </a:extLst>
              </p:cNvPr>
              <p:cNvSpPr txBox="1"/>
              <p:nvPr/>
            </p:nvSpPr>
            <p:spPr>
              <a:xfrm>
                <a:off x="253531" y="4241332"/>
                <a:ext cx="6098344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FR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On additionne les deux premières équations. </a:t>
                </a:r>
              </a:p>
              <a:p>
                <a:r>
                  <a:rPr lang="fr-FR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Ici, on élimine l’inconnue </a:t>
                </a:r>
                <a14:m>
                  <m:oMath xmlns:m="http://schemas.openxmlformats.org/officeDocument/2006/math">
                    <m:r>
                      <a:rPr lang="fr-FR" sz="2400" i="1" dirty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𝑦</m:t>
                    </m:r>
                  </m:oMath>
                </a14:m>
                <a:endParaRPr lang="fr-FR" sz="2400" dirty="0"/>
              </a:p>
            </p:txBody>
          </p:sp>
        </mc:Choice>
        <mc:Fallback xmlns="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05424128-9E42-0ECA-F780-50D1D97782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531" y="4241332"/>
                <a:ext cx="6098344" cy="830997"/>
              </a:xfrm>
              <a:prstGeom prst="rect">
                <a:avLst/>
              </a:prstGeom>
              <a:blipFill>
                <a:blip r:embed="rId5"/>
                <a:stretch>
                  <a:fillRect l="-1600" t="-5882" b="-1544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9">
                <a:extLst>
                  <a:ext uri="{FF2B5EF4-FFF2-40B4-BE49-F238E27FC236}">
                    <a16:creationId xmlns:a16="http://schemas.microsoft.com/office/drawing/2014/main" id="{C8E33BB7-BB2E-42AA-5DF3-58DF89F2323E}"/>
                  </a:ext>
                </a:extLst>
              </p:cNvPr>
              <p:cNvSpPr txBox="1"/>
              <p:nvPr/>
            </p:nvSpPr>
            <p:spPr>
              <a:xfrm>
                <a:off x="888748" y="5079161"/>
                <a:ext cx="566871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−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8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𝑥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srgbClr val="FF0000"/>
                          </a:solidFill>
                          <a:latin typeface="Cambria Math"/>
                        </a:rPr>
                        <m:t>−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srgbClr val="FF0000"/>
                          </a:solidFill>
                          <a:latin typeface="Cambria Math"/>
                        </a:rPr>
                        <m:t>12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srgbClr val="FF0000"/>
                          </a:solidFill>
                          <a:latin typeface="Cambria Math"/>
                        </a:rPr>
                        <m:t>𝑦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+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9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𝑥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srgbClr val="FF0000"/>
                          </a:solidFill>
                          <a:latin typeface="Cambria Math"/>
                        </a:rPr>
                        <m:t>+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srgbClr val="FF0000"/>
                          </a:solidFill>
                          <a:latin typeface="Cambria Math"/>
                        </a:rPr>
                        <m:t>12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srgbClr val="FF0000"/>
                          </a:solidFill>
                          <a:latin typeface="Cambria Math"/>
                        </a:rPr>
                        <m:t>𝑦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=−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4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+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15</m:t>
                      </m:r>
                    </m:oMath>
                  </m:oMathPara>
                </a14:m>
                <a:endParaRPr lang="fr-FR" sz="2400" i="1" cap="all" dirty="0">
                  <a:ln w="9000" cmpd="sng">
                    <a:noFill/>
                    <a:prstDash val="solid"/>
                  </a:ln>
                  <a:solidFill>
                    <a:prstClr val="black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28" name="TextBox 9">
                <a:extLst>
                  <a:ext uri="{FF2B5EF4-FFF2-40B4-BE49-F238E27FC236}">
                    <a16:creationId xmlns:a16="http://schemas.microsoft.com/office/drawing/2014/main" id="{C8E33BB7-BB2E-42AA-5DF3-58DF89F232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748" y="5079161"/>
                <a:ext cx="5668717" cy="461665"/>
              </a:xfrm>
              <a:prstGeom prst="rect">
                <a:avLst/>
              </a:prstGeom>
              <a:blipFill>
                <a:blip r:embed="rId6"/>
                <a:stretch>
                  <a:fillRect b="-131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9">
                <a:extLst>
                  <a:ext uri="{FF2B5EF4-FFF2-40B4-BE49-F238E27FC236}">
                    <a16:creationId xmlns:a16="http://schemas.microsoft.com/office/drawing/2014/main" id="{DAE2ECF0-B619-FD8B-F04F-152945609793}"/>
                  </a:ext>
                </a:extLst>
              </p:cNvPr>
              <p:cNvSpPr txBox="1"/>
              <p:nvPr/>
            </p:nvSpPr>
            <p:spPr>
              <a:xfrm>
                <a:off x="1463721" y="5507203"/>
                <a:ext cx="566871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−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8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𝑥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+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9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𝑥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11</m:t>
                      </m:r>
                    </m:oMath>
                  </m:oMathPara>
                </a14:m>
                <a:endParaRPr lang="fr-FR" sz="2400" i="1" cap="all" dirty="0">
                  <a:ln w="9000" cmpd="sng">
                    <a:noFill/>
                    <a:prstDash val="solid"/>
                  </a:ln>
                  <a:solidFill>
                    <a:prstClr val="black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29" name="TextBox 9">
                <a:extLst>
                  <a:ext uri="{FF2B5EF4-FFF2-40B4-BE49-F238E27FC236}">
                    <a16:creationId xmlns:a16="http://schemas.microsoft.com/office/drawing/2014/main" id="{DAE2ECF0-B619-FD8B-F04F-1529456097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3721" y="5507203"/>
                <a:ext cx="5668717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9">
                <a:extLst>
                  <a:ext uri="{FF2B5EF4-FFF2-40B4-BE49-F238E27FC236}">
                    <a16:creationId xmlns:a16="http://schemas.microsoft.com/office/drawing/2014/main" id="{201F2A39-2762-10BF-26C9-44E344861106}"/>
                  </a:ext>
                </a:extLst>
              </p:cNvPr>
              <p:cNvSpPr txBox="1"/>
              <p:nvPr/>
            </p:nvSpPr>
            <p:spPr>
              <a:xfrm>
                <a:off x="3025914" y="5890435"/>
                <a:ext cx="273630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𝑥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11</m:t>
                      </m:r>
                    </m:oMath>
                  </m:oMathPara>
                </a14:m>
                <a:endParaRPr lang="fr-FR" sz="2400" i="1" cap="all" dirty="0">
                  <a:ln w="9000" cmpd="sng">
                    <a:noFill/>
                    <a:prstDash val="solid"/>
                  </a:ln>
                  <a:solidFill>
                    <a:prstClr val="black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30" name="TextBox 9">
                <a:extLst>
                  <a:ext uri="{FF2B5EF4-FFF2-40B4-BE49-F238E27FC236}">
                    <a16:creationId xmlns:a16="http://schemas.microsoft.com/office/drawing/2014/main" id="{201F2A39-2762-10BF-26C9-44E3448611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5914" y="5890435"/>
                <a:ext cx="2736304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88532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animBg="1"/>
      <p:bldP spid="18" grpId="0"/>
      <p:bldP spid="19" grpId="0"/>
      <p:bldP spid="22" grpId="0"/>
      <p:bldP spid="28" grpId="0"/>
      <p:bldP spid="29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15119227-F169-F0F0-B369-74144F97DB89}"/>
              </a:ext>
            </a:extLst>
          </p:cNvPr>
          <p:cNvSpPr txBox="1"/>
          <p:nvPr/>
        </p:nvSpPr>
        <p:spPr>
          <a:xfrm>
            <a:off x="376309" y="337625"/>
            <a:ext cx="9147517" cy="490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On multiplie la 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fr-FR" sz="24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ère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équation par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et la </a:t>
            </a:r>
            <a:r>
              <a:rPr lang="fr-F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fr-FR" sz="2400" baseline="30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ème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équation par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-3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:</a:t>
            </a:r>
            <a:endParaRPr lang="fr-F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9">
                <a:extLst>
                  <a:ext uri="{FF2B5EF4-FFF2-40B4-BE49-F238E27FC236}">
                    <a16:creationId xmlns:a16="http://schemas.microsoft.com/office/drawing/2014/main" id="{87900C2C-B4DF-C13D-0DB6-B9698390FCD3}"/>
                  </a:ext>
                </a:extLst>
              </p:cNvPr>
              <p:cNvSpPr txBox="1"/>
              <p:nvPr/>
            </p:nvSpPr>
            <p:spPr>
              <a:xfrm>
                <a:off x="8113988" y="191879"/>
                <a:ext cx="2588447" cy="9161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fr-FR" sz="2400" i="1" cap="all" smtClean="0">
                            <a:ln w="9000" cmpd="sng">
                              <a:noFill/>
                              <a:prstDash val="solid"/>
                            </a:ln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fr-FR" sz="2400" b="1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𝟔</m:t>
                            </m:r>
                            <m:r>
                              <a:rPr lang="fr-FR" sz="2400" b="1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𝒙</m:t>
                            </m:r>
                            <m: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+</m:t>
                            </m:r>
                            <m: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8</m:t>
                            </m:r>
                            <m: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𝑦</m:t>
                            </m:r>
                            <m: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=</m:t>
                            </m:r>
                            <m: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10</m:t>
                            </m:r>
                          </m:e>
                          <m:e>
                            <m:r>
                              <a:rPr lang="ar-MA" sz="2400" b="1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−</m:t>
                            </m:r>
                            <m:r>
                              <a:rPr lang="fr-FR" sz="2400" b="1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𝟔</m:t>
                            </m:r>
                            <m:r>
                              <a:rPr lang="fr-FR" sz="2400" b="1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𝒙</m:t>
                            </m:r>
                            <m:r>
                              <a:rPr lang="ar-MA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−</m:t>
                            </m:r>
                            <m: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9</m:t>
                            </m:r>
                            <m: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𝑦</m:t>
                            </m:r>
                            <m: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=−</m:t>
                            </m:r>
                            <m: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3</m:t>
                            </m:r>
                          </m:e>
                        </m:eqArr>
                      </m:e>
                    </m:d>
                  </m:oMath>
                </a14:m>
                <a:r>
                  <a:rPr lang="ar-MA" sz="2400" i="1" cap="all" dirty="0">
                    <a:ln w="9000" cmpd="sng">
                      <a:noFill/>
                      <a:prstDash val="solid"/>
                    </a:ln>
                    <a:solidFill>
                      <a:prstClr val="black"/>
                    </a:solidFill>
                    <a:latin typeface="Century Schoolbook"/>
                    <a:cs typeface="Times New Roman" panose="02020603050405020304" pitchFamily="18" charset="0"/>
                  </a:rPr>
                  <a:t> </a:t>
                </a:r>
                <a:endParaRPr lang="fr-FR" sz="2400" i="1" cap="all" dirty="0">
                  <a:ln w="9000" cmpd="sng">
                    <a:noFill/>
                    <a:prstDash val="solid"/>
                  </a:ln>
                  <a:solidFill>
                    <a:prstClr val="black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5" name="TextBox 9">
                <a:extLst>
                  <a:ext uri="{FF2B5EF4-FFF2-40B4-BE49-F238E27FC236}">
                    <a16:creationId xmlns:a16="http://schemas.microsoft.com/office/drawing/2014/main" id="{87900C2C-B4DF-C13D-0DB6-B9698390FC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3988" y="191879"/>
                <a:ext cx="2588447" cy="916148"/>
              </a:xfrm>
              <a:prstGeom prst="rect">
                <a:avLst/>
              </a:prstGeom>
              <a:blipFill>
                <a:blip r:embed="rId2"/>
                <a:stretch>
                  <a:fillRect r="-352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0DDE8802-1CEA-7C4F-0B09-D4C2864FD20A}"/>
                  </a:ext>
                </a:extLst>
              </p:cNvPr>
              <p:cNvSpPr txBox="1"/>
              <p:nvPr/>
            </p:nvSpPr>
            <p:spPr>
              <a:xfrm>
                <a:off x="417854" y="2187449"/>
                <a:ext cx="6098344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FR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On additionne les deux premières équations. </a:t>
                </a:r>
              </a:p>
              <a:p>
                <a:r>
                  <a:rPr lang="fr-FR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Ici, on élimine l’inconnue </a:t>
                </a:r>
                <a14:m>
                  <m:oMath xmlns:m="http://schemas.openxmlformats.org/officeDocument/2006/math">
                    <m:r>
                      <a:rPr lang="fr-FR" sz="2400" b="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</m:oMath>
                </a14:m>
                <a:endParaRPr lang="fr-FR" sz="2400" dirty="0"/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0DDE8802-1CEA-7C4F-0B09-D4C2864FD2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854" y="2187449"/>
                <a:ext cx="6098344" cy="830997"/>
              </a:xfrm>
              <a:prstGeom prst="rect">
                <a:avLst/>
              </a:prstGeom>
              <a:blipFill>
                <a:blip r:embed="rId3"/>
                <a:stretch>
                  <a:fillRect l="-1600" t="-5882" b="-1544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9">
                <a:extLst>
                  <a:ext uri="{FF2B5EF4-FFF2-40B4-BE49-F238E27FC236}">
                    <a16:creationId xmlns:a16="http://schemas.microsoft.com/office/drawing/2014/main" id="{B6609162-4F0D-C9D2-1956-10E9448D55BD}"/>
                  </a:ext>
                </a:extLst>
              </p:cNvPr>
              <p:cNvSpPr txBox="1"/>
              <p:nvPr/>
            </p:nvSpPr>
            <p:spPr>
              <a:xfrm>
                <a:off x="2559607" y="3018446"/>
                <a:ext cx="566871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srgbClr val="FF0000"/>
                          </a:solidFill>
                          <a:latin typeface="Cambria Math"/>
                        </a:rPr>
                        <m:t>−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srgbClr val="FF0000"/>
                          </a:solidFill>
                          <a:latin typeface="Cambria Math"/>
                        </a:rPr>
                        <m:t>6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srgbClr val="FF0000"/>
                          </a:solidFill>
                          <a:latin typeface="Cambria Math"/>
                        </a:rPr>
                        <m:t>𝑥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−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9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𝑦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srgbClr val="FF0000"/>
                          </a:solidFill>
                          <a:latin typeface="Cambria Math"/>
                        </a:rPr>
                        <m:t>+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srgbClr val="FF0000"/>
                          </a:solidFill>
                          <a:latin typeface="Cambria Math"/>
                        </a:rPr>
                        <m:t>6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srgbClr val="FF0000"/>
                          </a:solidFill>
                          <a:latin typeface="Cambria Math"/>
                        </a:rPr>
                        <m:t>𝑥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+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8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𝑦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=−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3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+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10</m:t>
                      </m:r>
                    </m:oMath>
                  </m:oMathPara>
                </a14:m>
                <a:endParaRPr lang="fr-FR" sz="2400" i="1" cap="all" dirty="0">
                  <a:ln w="9000" cmpd="sng">
                    <a:noFill/>
                    <a:prstDash val="solid"/>
                  </a:ln>
                  <a:solidFill>
                    <a:prstClr val="black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7" name="TextBox 9">
                <a:extLst>
                  <a:ext uri="{FF2B5EF4-FFF2-40B4-BE49-F238E27FC236}">
                    <a16:creationId xmlns:a16="http://schemas.microsoft.com/office/drawing/2014/main" id="{B6609162-4F0D-C9D2-1956-10E9448D55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9607" y="3018446"/>
                <a:ext cx="5668717" cy="461665"/>
              </a:xfrm>
              <a:prstGeom prst="rect">
                <a:avLst/>
              </a:prstGeom>
              <a:blipFill>
                <a:blip r:embed="rId4"/>
                <a:stretch>
                  <a:fillRect b="-131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9">
                <a:extLst>
                  <a:ext uri="{FF2B5EF4-FFF2-40B4-BE49-F238E27FC236}">
                    <a16:creationId xmlns:a16="http://schemas.microsoft.com/office/drawing/2014/main" id="{A30F5D2E-AC8C-EBD5-9485-BBEA45D9DB4F}"/>
                  </a:ext>
                </a:extLst>
              </p:cNvPr>
              <p:cNvSpPr txBox="1"/>
              <p:nvPr/>
            </p:nvSpPr>
            <p:spPr>
              <a:xfrm>
                <a:off x="2681732" y="3446489"/>
                <a:ext cx="566871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−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9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𝑦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+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8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𝑦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7</m:t>
                      </m:r>
                    </m:oMath>
                  </m:oMathPara>
                </a14:m>
                <a:endParaRPr lang="fr-FR" sz="2400" i="1" cap="all" dirty="0">
                  <a:ln w="9000" cmpd="sng">
                    <a:noFill/>
                    <a:prstDash val="solid"/>
                  </a:ln>
                  <a:solidFill>
                    <a:prstClr val="black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8" name="TextBox 9">
                <a:extLst>
                  <a:ext uri="{FF2B5EF4-FFF2-40B4-BE49-F238E27FC236}">
                    <a16:creationId xmlns:a16="http://schemas.microsoft.com/office/drawing/2014/main" id="{A30F5D2E-AC8C-EBD5-9485-BBEA45D9DB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1732" y="3446489"/>
                <a:ext cx="5668717" cy="461665"/>
              </a:xfrm>
              <a:prstGeom prst="rect">
                <a:avLst/>
              </a:prstGeom>
              <a:blipFill>
                <a:blip r:embed="rId5"/>
                <a:stretch>
                  <a:fillRect b="-131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9">
                <a:extLst>
                  <a:ext uri="{FF2B5EF4-FFF2-40B4-BE49-F238E27FC236}">
                    <a16:creationId xmlns:a16="http://schemas.microsoft.com/office/drawing/2014/main" id="{782F6AE2-EE66-AE4A-3DC6-03E67F20E346}"/>
                  </a:ext>
                </a:extLst>
              </p:cNvPr>
              <p:cNvSpPr txBox="1"/>
              <p:nvPr/>
            </p:nvSpPr>
            <p:spPr>
              <a:xfrm>
                <a:off x="4696773" y="3829720"/>
                <a:ext cx="273630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𝑦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=−</m:t>
                      </m:r>
                      <m:r>
                        <a:rPr lang="fr-FR" sz="24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7</m:t>
                      </m:r>
                    </m:oMath>
                  </m:oMathPara>
                </a14:m>
                <a:endParaRPr lang="fr-FR" sz="2400" i="1" cap="all" dirty="0">
                  <a:ln w="9000" cmpd="sng">
                    <a:noFill/>
                    <a:prstDash val="solid"/>
                  </a:ln>
                  <a:solidFill>
                    <a:prstClr val="black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9" name="TextBox 9">
                <a:extLst>
                  <a:ext uri="{FF2B5EF4-FFF2-40B4-BE49-F238E27FC236}">
                    <a16:creationId xmlns:a16="http://schemas.microsoft.com/office/drawing/2014/main" id="{782F6AE2-EE66-AE4A-3DC6-03E67F20E3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6773" y="3829720"/>
                <a:ext cx="2736304" cy="461665"/>
              </a:xfrm>
              <a:prstGeom prst="rect">
                <a:avLst/>
              </a:prstGeom>
              <a:blipFill>
                <a:blip r:embed="rId6"/>
                <a:stretch>
                  <a:fillRect b="-131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Bulle ronde 37">
            <a:extLst>
              <a:ext uri="{FF2B5EF4-FFF2-40B4-BE49-F238E27FC236}">
                <a16:creationId xmlns:a16="http://schemas.microsoft.com/office/drawing/2014/main" id="{88896B39-2D3E-889D-0483-E673FF1E4B50}"/>
              </a:ext>
            </a:extLst>
          </p:cNvPr>
          <p:cNvSpPr/>
          <p:nvPr/>
        </p:nvSpPr>
        <p:spPr>
          <a:xfrm>
            <a:off x="7433077" y="1710058"/>
            <a:ext cx="3015880" cy="1307779"/>
          </a:xfrm>
          <a:prstGeom prst="wedgeEllipseCallout">
            <a:avLst>
              <a:gd name="adj1" fmla="val -63158"/>
              <a:gd name="adj2" fmla="val -101607"/>
            </a:avLst>
          </a:prstGeom>
          <a:solidFill>
            <a:sysClr val="window" lastClr="FFFFFF"/>
          </a:solidFill>
          <a:ln w="25400" cap="flat" cmpd="sng" algn="ctr">
            <a:solidFill>
              <a:srgbClr val="9CB084">
                <a:lumMod val="60000"/>
                <a:lumOff val="4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9">
                <a:extLst>
                  <a:ext uri="{FF2B5EF4-FFF2-40B4-BE49-F238E27FC236}">
                    <a16:creationId xmlns:a16="http://schemas.microsoft.com/office/drawing/2014/main" id="{78674FA1-2DB6-B213-1AAD-D88D92C57A14}"/>
                  </a:ext>
                </a:extLst>
              </p:cNvPr>
              <p:cNvSpPr txBox="1"/>
              <p:nvPr/>
            </p:nvSpPr>
            <p:spPr>
              <a:xfrm>
                <a:off x="7982398" y="1952524"/>
                <a:ext cx="2093119" cy="7891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fr-FR" sz="2400" i="1" cap="all" smtClean="0">
                            <a:ln w="9000" cmpd="sng">
                              <a:noFill/>
                              <a:prstDash val="solid"/>
                            </a:ln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ar-MA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3</m:t>
                            </m:r>
                            <m: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+</m:t>
                            </m:r>
                            <m: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4</m:t>
                            </m:r>
                            <m: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𝑦</m:t>
                            </m:r>
                            <m: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=</m:t>
                            </m:r>
                            <m: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5</m:t>
                            </m:r>
                          </m:e>
                          <m:e>
                            <m:r>
                              <a:rPr lang="ar-MA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2</m:t>
                            </m:r>
                            <m: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+</m:t>
                            </m:r>
                            <m: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3</m:t>
                            </m:r>
                            <m: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𝑦</m:t>
                            </m:r>
                            <m: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=</m:t>
                            </m:r>
                            <m: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1</m:t>
                            </m:r>
                          </m:e>
                        </m:eqArr>
                      </m:e>
                    </m:d>
                  </m:oMath>
                </a14:m>
                <a:r>
                  <a:rPr lang="ar-MA" sz="2400" i="1" cap="all" dirty="0">
                    <a:ln w="9000" cmpd="sng">
                      <a:noFill/>
                      <a:prstDash val="solid"/>
                    </a:ln>
                    <a:solidFill>
                      <a:prstClr val="black"/>
                    </a:solidFill>
                    <a:latin typeface="Century Schoolbook"/>
                    <a:cs typeface="Times New Roman" panose="02020603050405020304" pitchFamily="18" charset="0"/>
                  </a:rPr>
                  <a:t> </a:t>
                </a:r>
                <a:endParaRPr lang="fr-FR" sz="2400" i="1" cap="all" dirty="0">
                  <a:ln w="9000" cmpd="sng">
                    <a:noFill/>
                    <a:prstDash val="solid"/>
                  </a:ln>
                  <a:solidFill>
                    <a:prstClr val="black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11" name="TextBox 9">
                <a:extLst>
                  <a:ext uri="{FF2B5EF4-FFF2-40B4-BE49-F238E27FC236}">
                    <a16:creationId xmlns:a16="http://schemas.microsoft.com/office/drawing/2014/main" id="{78674FA1-2DB6-B213-1AAD-D88D92C57A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2398" y="1952524"/>
                <a:ext cx="2093119" cy="789190"/>
              </a:xfrm>
              <a:prstGeom prst="rect">
                <a:avLst/>
              </a:prstGeom>
              <a:blipFill>
                <a:blip r:embed="rId7"/>
                <a:stretch>
                  <a:fillRect r="-4070" b="-923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Ellipse 11">
            <a:extLst>
              <a:ext uri="{FF2B5EF4-FFF2-40B4-BE49-F238E27FC236}">
                <a16:creationId xmlns:a16="http://schemas.microsoft.com/office/drawing/2014/main" id="{08832219-C4D2-53B5-9FB3-D1FD4C8DE77C}"/>
              </a:ext>
            </a:extLst>
          </p:cNvPr>
          <p:cNvSpPr/>
          <p:nvPr/>
        </p:nvSpPr>
        <p:spPr>
          <a:xfrm>
            <a:off x="7591646" y="1952524"/>
            <a:ext cx="390752" cy="379483"/>
          </a:xfrm>
          <a:prstGeom prst="ellipse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</a:rPr>
              <a:t>2</a:t>
            </a: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96655D64-1B06-02AF-B0A3-9838AFDEC097}"/>
              </a:ext>
            </a:extLst>
          </p:cNvPr>
          <p:cNvCxnSpPr/>
          <p:nvPr/>
        </p:nvCxnSpPr>
        <p:spPr>
          <a:xfrm flipH="1" flipV="1">
            <a:off x="7854296" y="2109036"/>
            <a:ext cx="484547" cy="396914"/>
          </a:xfrm>
          <a:prstGeom prst="straightConnector1">
            <a:avLst/>
          </a:prstGeom>
          <a:noFill/>
          <a:ln w="28575" cap="flat" cmpd="sng" algn="ctr">
            <a:solidFill>
              <a:srgbClr val="3FCDFF"/>
            </a:solidFill>
            <a:prstDash val="solid"/>
            <a:tailEnd type="arrow"/>
          </a:ln>
          <a:effectLst>
            <a:outerShdw blurRad="50800" dist="25000" dir="5400000" rotWithShape="0">
              <a:srgbClr val="000000">
                <a:alpha val="40000"/>
              </a:srgbClr>
            </a:outerShdw>
          </a:effectLst>
        </p:spPr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A165E008-CFA3-B5FB-D0AE-BDD1734ED516}"/>
              </a:ext>
            </a:extLst>
          </p:cNvPr>
          <p:cNvCxnSpPr/>
          <p:nvPr/>
        </p:nvCxnSpPr>
        <p:spPr>
          <a:xfrm flipH="1">
            <a:off x="7889135" y="2187917"/>
            <a:ext cx="449708" cy="288179"/>
          </a:xfrm>
          <a:prstGeom prst="straightConnector1">
            <a:avLst/>
          </a:prstGeom>
          <a:noFill/>
          <a:ln w="28575" cap="flat" cmpd="sng" algn="ctr">
            <a:solidFill>
              <a:srgbClr val="3FCDFF"/>
            </a:solidFill>
            <a:prstDash val="solid"/>
            <a:tailEnd type="arrow"/>
          </a:ln>
          <a:effectLst>
            <a:outerShdw blurRad="50800" dist="25000" dir="5400000" rotWithShape="0">
              <a:srgbClr val="000000">
                <a:alpha val="40000"/>
              </a:srgbClr>
            </a:outerShdw>
          </a:effectLst>
        </p:spPr>
      </p:cxnSp>
      <p:sp>
        <p:nvSpPr>
          <p:cNvPr id="15" name="Ellipse 14">
            <a:extLst>
              <a:ext uri="{FF2B5EF4-FFF2-40B4-BE49-F238E27FC236}">
                <a16:creationId xmlns:a16="http://schemas.microsoft.com/office/drawing/2014/main" id="{6E7068FB-62A3-C1AA-F989-A393A4D56BCB}"/>
              </a:ext>
            </a:extLst>
          </p:cNvPr>
          <p:cNvSpPr/>
          <p:nvPr/>
        </p:nvSpPr>
        <p:spPr>
          <a:xfrm>
            <a:off x="7433077" y="2221787"/>
            <a:ext cx="680912" cy="568326"/>
          </a:xfrm>
          <a:prstGeom prst="ellipse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</a:rPr>
              <a:t>-3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7FF9415-6077-DDCD-D7B3-10870853DED1}"/>
              </a:ext>
            </a:extLst>
          </p:cNvPr>
          <p:cNvSpPr txBox="1"/>
          <p:nvPr/>
        </p:nvSpPr>
        <p:spPr>
          <a:xfrm>
            <a:off x="606339" y="4693992"/>
            <a:ext cx="77441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Donc le couple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fr-FR" sz="240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11,-7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est la solution du système 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8347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0FBBFBAB-6704-4A91-BD30-4B1C04DF42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125" y="1857990"/>
            <a:ext cx="8777288" cy="3633389"/>
          </a:xfr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B1A13326-D8F5-4C1F-A15F-16E51EAAEA34}"/>
              </a:ext>
            </a:extLst>
          </p:cNvPr>
          <p:cNvSpPr txBox="1">
            <a:spLocks/>
          </p:cNvSpPr>
          <p:nvPr/>
        </p:nvSpPr>
        <p:spPr>
          <a:xfrm>
            <a:off x="4581732" y="1265852"/>
            <a:ext cx="2162175" cy="5921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b="1" dirty="0">
                <a:solidFill>
                  <a:srgbClr val="0070C0"/>
                </a:solidFill>
              </a:rPr>
              <a:t>Exercice 3</a:t>
            </a:r>
          </a:p>
        </p:txBody>
      </p:sp>
    </p:spTree>
    <p:extLst>
      <p:ext uri="{BB962C8B-B14F-4D97-AF65-F5344CB8AC3E}">
        <p14:creationId xmlns:p14="http://schemas.microsoft.com/office/powerpoint/2010/main" val="35388745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FB4FD0F4-5466-0724-B307-8DB71932F0B3}"/>
              </a:ext>
            </a:extLst>
          </p:cNvPr>
          <p:cNvSpPr txBox="1"/>
          <p:nvPr/>
        </p:nvSpPr>
        <p:spPr>
          <a:xfrm>
            <a:off x="305972" y="120431"/>
            <a:ext cx="7487530" cy="490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3</a:t>
            </a:r>
            <a:r>
              <a:rPr lang="fr-FR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) Résoudre un problème à deux inconnues :</a:t>
            </a:r>
            <a:endParaRPr lang="fr-F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C263029B-3828-4EE9-A086-974436D130CF}"/>
                  </a:ext>
                </a:extLst>
              </p:cNvPr>
              <p:cNvSpPr txBox="1"/>
              <p:nvPr/>
            </p:nvSpPr>
            <p:spPr>
              <a:xfrm>
                <a:off x="488852" y="726914"/>
                <a:ext cx="10751234" cy="3126818"/>
              </a:xfrm>
              <a:prstGeom prst="rect">
                <a:avLst/>
              </a:prstGeom>
              <a:noFill/>
              <a:ln w="28575">
                <a:solidFill>
                  <a:srgbClr val="00B050"/>
                </a:solidFill>
              </a:ln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fr-FR" sz="2400" b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Pour résoudre un problème à deux inconnues , il peut être intéressant </a:t>
                </a:r>
                <a:r>
                  <a:rPr lang="fr-FR" sz="2400" b="1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de suivre la procédure suivante : </a:t>
                </a:r>
                <a:endParaRPr lang="fr-FR" sz="24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fr-FR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1. Choix de l’inconnue (</a:t>
                </a:r>
                <a14:m>
                  <m:oMath xmlns:m="http://schemas.openxmlformats.org/officeDocument/2006/math">
                    <m:r>
                      <a:rPr lang="fr-FR" sz="2400" i="1" dirty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fr-FR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et </a:t>
                </a:r>
                <a14:m>
                  <m:oMath xmlns:m="http://schemas.openxmlformats.org/officeDocument/2006/math">
                    <m:r>
                      <a:rPr lang="fr-FR" sz="2400" i="1" dirty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𝑦</m:t>
                    </m:r>
                  </m:oMath>
                </a14:m>
                <a:r>
                  <a:rPr lang="fr-FR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).</a:t>
                </a:r>
                <a:endParaRPr lang="fr-FR" sz="24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fr-FR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2. Mise en système d’équations du problème .</a:t>
                </a:r>
                <a:endParaRPr lang="fr-FR" sz="24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fr-FR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3. Résolution de système.</a:t>
                </a:r>
                <a:endParaRPr lang="fr-FR" sz="24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fr-FR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4. Interprétation du résultat et conclusion.</a:t>
                </a:r>
                <a:endParaRPr lang="fr-FR" sz="24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C263029B-3828-4EE9-A086-974436D130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852" y="726914"/>
                <a:ext cx="10751234" cy="3126818"/>
              </a:xfrm>
              <a:prstGeom prst="rect">
                <a:avLst/>
              </a:prstGeom>
              <a:blipFill>
                <a:blip r:embed="rId2"/>
                <a:stretch>
                  <a:fillRect l="-735" t="-386" b="-2703"/>
                </a:stretch>
              </a:blipFill>
              <a:ln w="28575">
                <a:solidFill>
                  <a:srgbClr val="00B05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ZoneTexte 6">
            <a:extLst>
              <a:ext uri="{FF2B5EF4-FFF2-40B4-BE49-F238E27FC236}">
                <a16:creationId xmlns:a16="http://schemas.microsoft.com/office/drawing/2014/main" id="{76871C66-4A04-7AD5-0763-264EF9461C53}"/>
              </a:ext>
            </a:extLst>
          </p:cNvPr>
          <p:cNvSpPr txBox="1"/>
          <p:nvPr/>
        </p:nvSpPr>
        <p:spPr>
          <a:xfrm>
            <a:off x="488852" y="3955133"/>
            <a:ext cx="1489418" cy="492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24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Exemple : </a:t>
            </a:r>
            <a:endParaRPr lang="fr-FR" sz="2400" dirty="0">
              <a:solidFill>
                <a:srgbClr val="0070C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65B0CD0-3189-F3A6-F739-5DBADA703EB1}"/>
              </a:ext>
            </a:extLst>
          </p:cNvPr>
          <p:cNvSpPr txBox="1"/>
          <p:nvPr/>
        </p:nvSpPr>
        <p:spPr>
          <a:xfrm>
            <a:off x="488852" y="4447255"/>
            <a:ext cx="10498016" cy="14568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Aft>
                <a:spcPts val="1000"/>
              </a:spcAft>
            </a:pPr>
            <a:r>
              <a:rPr lang="fr-FR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Le prix  totale d’un jeu vidéo est 340Dh.</a:t>
            </a:r>
          </a:p>
          <a:p>
            <a:pPr fontAlgn="base">
              <a:spcAft>
                <a:spcPts val="1000"/>
              </a:spcAft>
            </a:pPr>
            <a:r>
              <a:rPr lang="fr-FR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Po</a:t>
            </a:r>
            <a:r>
              <a:rPr lang="fr-FR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ur acheter ce jeu , Nawal a donné au magasiner 8 billets de 20Dh et 50Dh .</a:t>
            </a:r>
          </a:p>
          <a:p>
            <a:pPr fontAlgn="base">
              <a:spcAft>
                <a:spcPts val="1000"/>
              </a:spcAft>
            </a:pPr>
            <a:r>
              <a:rPr lang="fr-FR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Quel est le n</a:t>
            </a:r>
            <a:r>
              <a:rPr lang="fr-FR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ombre de billets de chaque espèce ?</a:t>
            </a:r>
            <a:endParaRPr lang="fr-F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8049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FBFD7ED9-9AA3-8604-8DE3-23402CC71E29}"/>
              </a:ext>
            </a:extLst>
          </p:cNvPr>
          <p:cNvSpPr txBox="1"/>
          <p:nvPr/>
        </p:nvSpPr>
        <p:spPr>
          <a:xfrm>
            <a:off x="305973" y="2196320"/>
            <a:ext cx="5124156" cy="38099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Mise en système: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Le nombre totale de billets est 8 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Donc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Le prix du jeu vidéo est 340Dh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Donc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D’où le système est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B31C75B-02A2-11E5-2CA3-86E8FAC49866}"/>
              </a:ext>
            </a:extLst>
          </p:cNvPr>
          <p:cNvSpPr txBox="1"/>
          <p:nvPr/>
        </p:nvSpPr>
        <p:spPr>
          <a:xfrm>
            <a:off x="6043244" y="4384495"/>
            <a:ext cx="6098344" cy="20442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Conclusion: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 nombre de billets de 20Dh est </a:t>
            </a:r>
            <a:r>
              <a:rPr lang="fr-FR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fr-FR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 nombre de billets de 50Dh est </a:t>
            </a:r>
            <a:r>
              <a:rPr lang="fr-FR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9">
                <a:extLst>
                  <a:ext uri="{FF2B5EF4-FFF2-40B4-BE49-F238E27FC236}">
                    <a16:creationId xmlns:a16="http://schemas.microsoft.com/office/drawing/2014/main" id="{2DBBBB7B-4EAE-DE02-51BD-534724134EA3}"/>
                  </a:ext>
                </a:extLst>
              </p:cNvPr>
              <p:cNvSpPr txBox="1"/>
              <p:nvPr/>
            </p:nvSpPr>
            <p:spPr>
              <a:xfrm>
                <a:off x="1065077" y="5363534"/>
                <a:ext cx="2093119" cy="12854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fr-FR" sz="2400" b="1" i="1" cap="all" smtClean="0">
                            <a:ln w="9000" cmpd="sng">
                              <a:noFill/>
                              <a:prstDash val="solid"/>
                            </a:ln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fr-FR" sz="2400" b="1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fr-FR" sz="2400" b="1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𝒙</m:t>
                            </m:r>
                            <m:r>
                              <a:rPr lang="fr-FR" sz="2400" b="1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fr-FR" sz="2400" b="1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𝒚</m:t>
                            </m:r>
                            <m:r>
                              <a:rPr lang="fr-FR" sz="2400" b="1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=</m:t>
                            </m:r>
                            <m:r>
                              <a:rPr lang="fr-FR" sz="2400" b="1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𝟖</m:t>
                            </m:r>
                          </m:e>
                          <m:e>
                            <m:r>
                              <a:rPr lang="ar-MA" sz="2400" b="1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𝟐</m:t>
                            </m:r>
                            <m:r>
                              <a:rPr lang="fr-FR" sz="2400" b="1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  <m:r>
                              <a:rPr lang="fr-FR" sz="2400" b="1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𝒙</m:t>
                            </m:r>
                            <m:r>
                              <a:rPr lang="fr-FR" sz="2400" b="1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fr-FR" sz="2400" b="1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𝟓𝟎</m:t>
                            </m:r>
                            <m:r>
                              <a:rPr lang="fr-FR" sz="2400" b="1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𝒚</m:t>
                            </m:r>
                            <m:r>
                              <a:rPr lang="fr-FR" sz="2400" b="1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=</m:t>
                            </m:r>
                            <m:r>
                              <a:rPr lang="fr-FR" sz="2400" b="1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𝟑𝟒𝟎</m:t>
                            </m:r>
                          </m:e>
                        </m:eqArr>
                      </m:e>
                    </m:d>
                  </m:oMath>
                </a14:m>
                <a:r>
                  <a:rPr lang="ar-MA" sz="2400" b="1" i="1" cap="all" dirty="0">
                    <a:ln w="9000" cmpd="sng">
                      <a:noFill/>
                      <a:prstDash val="solid"/>
                    </a:ln>
                    <a:solidFill>
                      <a:srgbClr val="FF0000"/>
                    </a:solidFill>
                    <a:latin typeface="Century Schoolbook"/>
                    <a:cs typeface="Times New Roman" panose="02020603050405020304" pitchFamily="18" charset="0"/>
                  </a:rPr>
                  <a:t> </a:t>
                </a:r>
                <a:endParaRPr lang="fr-FR" sz="2400" b="1" i="1" cap="all" dirty="0">
                  <a:ln w="9000" cmpd="sng">
                    <a:noFill/>
                    <a:prstDash val="solid"/>
                  </a:ln>
                  <a:solidFill>
                    <a:srgbClr val="FF0000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2" name="TextBox 9">
                <a:extLst>
                  <a:ext uri="{FF2B5EF4-FFF2-40B4-BE49-F238E27FC236}">
                    <a16:creationId xmlns:a16="http://schemas.microsoft.com/office/drawing/2014/main" id="{2DBBBB7B-4EAE-DE02-51BD-534724134E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077" y="5363534"/>
                <a:ext cx="2093119" cy="1285480"/>
              </a:xfrm>
              <a:prstGeom prst="rect">
                <a:avLst/>
              </a:prstGeom>
              <a:blipFill>
                <a:blip r:embed="rId2"/>
                <a:stretch>
                  <a:fillRect r="-25364" b="-995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307D33FF-1A5A-2CA0-DB14-B36855902951}"/>
              </a:ext>
            </a:extLst>
          </p:cNvPr>
          <p:cNvCxnSpPr>
            <a:cxnSpLocks/>
          </p:cNvCxnSpPr>
          <p:nvPr/>
        </p:nvCxnSpPr>
        <p:spPr>
          <a:xfrm>
            <a:off x="5913120" y="240999"/>
            <a:ext cx="0" cy="6376001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ACCC96D6-C4EC-23E3-AA1A-CC1AA0CB98C5}"/>
                  </a:ext>
                </a:extLst>
              </p:cNvPr>
              <p:cNvSpPr txBox="1"/>
              <p:nvPr/>
            </p:nvSpPr>
            <p:spPr>
              <a:xfrm>
                <a:off x="305973" y="284608"/>
                <a:ext cx="5424264" cy="15961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marR="0" lvl="0" indent="-342900" algn="l" defTabSz="9144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Choix des inconnues: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Soit </a:t>
                </a:r>
                <a14:m>
                  <m:oMath xmlns:m="http://schemas.openxmlformats.org/officeDocument/2006/math">
                    <m:r>
                      <a:rPr kumimoji="0" lang="fr-FR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le nombre de billets de 20Dh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et </a:t>
                </a:r>
                <a14:m>
                  <m:oMath xmlns:m="http://schemas.openxmlformats.org/officeDocument/2006/math">
                    <m:r>
                      <a:rPr kumimoji="0" lang="fr-FR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𝑦</m:t>
                    </m:r>
                  </m:oMath>
                </a14:m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le nombre de billets de 50Dh</a:t>
                </a:r>
                <a:endPara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ACCC96D6-C4EC-23E3-AA1A-CC1AA0CB98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973" y="284608"/>
                <a:ext cx="5424264" cy="1596143"/>
              </a:xfrm>
              <a:prstGeom prst="rect">
                <a:avLst/>
              </a:prstGeom>
              <a:blipFill>
                <a:blip r:embed="rId3"/>
                <a:stretch>
                  <a:fillRect l="-1685" t="-1527" b="-725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737DA985-C7F2-87E8-369F-D4F0ACE13D55}"/>
                  </a:ext>
                </a:extLst>
              </p:cNvPr>
              <p:cNvSpPr txBox="1"/>
              <p:nvPr/>
            </p:nvSpPr>
            <p:spPr>
              <a:xfrm>
                <a:off x="1248231" y="3318262"/>
                <a:ext cx="1726809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0" lang="fr-FR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kumimoji="0" lang="fr-FR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+</m:t>
                    </m:r>
                    <m:r>
                      <a:rPr kumimoji="0" lang="fr-FR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𝒚</m:t>
                    </m:r>
                    <m:r>
                      <a:rPr kumimoji="0" lang="fr-FR" sz="24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kumimoji="0" lang="fr-FR" sz="24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𝟖</m:t>
                    </m:r>
                  </m:oMath>
                </a14:m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endParaRPr lang="fr-FR" dirty="0"/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737DA985-C7F2-87E8-369F-D4F0ACE13D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8231" y="3318262"/>
                <a:ext cx="1726809" cy="461665"/>
              </a:xfrm>
              <a:prstGeom prst="rect">
                <a:avLst/>
              </a:prstGeom>
              <a:blipFill>
                <a:blip r:embed="rId4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4ED851F-FFFF-0845-F6A0-3D6A15576D36}"/>
                  </a:ext>
                </a:extLst>
              </p:cNvPr>
              <p:cNvSpPr txBox="1"/>
              <p:nvPr/>
            </p:nvSpPr>
            <p:spPr>
              <a:xfrm>
                <a:off x="919088" y="4440204"/>
                <a:ext cx="2946009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fr-FR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𝟐𝟎</m:t>
                      </m:r>
                      <m:r>
                        <a:rPr kumimoji="0" lang="fr-FR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kumimoji="0" lang="fr-FR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+</m:t>
                      </m:r>
                      <m:r>
                        <a:rPr kumimoji="0" lang="fr-FR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𝟓𝟎</m:t>
                      </m:r>
                      <m:r>
                        <a:rPr kumimoji="0" lang="fr-FR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𝒚</m:t>
                      </m:r>
                      <m:r>
                        <a:rPr kumimoji="0" lang="fr-FR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kumimoji="0" lang="fr-FR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𝟑𝟒𝟎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4ED851F-FFFF-0845-F6A0-3D6A15576D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088" y="4440204"/>
                <a:ext cx="2946009" cy="461665"/>
              </a:xfrm>
              <a:prstGeom prst="rect">
                <a:avLst/>
              </a:prstGeom>
              <a:blipFill>
                <a:blip r:embed="rId5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4371BCB2-D28F-C136-70E2-677ABE6D62F9}"/>
                  </a:ext>
                </a:extLst>
              </p:cNvPr>
              <p:cNvSpPr txBox="1"/>
              <p:nvPr/>
            </p:nvSpPr>
            <p:spPr>
              <a:xfrm>
                <a:off x="5990492" y="284608"/>
                <a:ext cx="6309360" cy="367260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marR="0" lvl="0" indent="-342900" algn="l" defTabSz="9144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Résolution de système: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  On a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En procédant à l’une des deux méthodes de résolution d’un système on obtient: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Times New Roman" panose="02020603050405020304" pitchFamily="18" charset="0"/>
                    <a:cs typeface="Arial" panose="020B0604020202020204" pitchFamily="34" charset="0"/>
                  </a:rPr>
                  <a:t>        </a:t>
                </a:r>
                <a14:m>
                  <m:oMath xmlns:m="http://schemas.openxmlformats.org/officeDocument/2006/math">
                    <m:r>
                      <a:rPr kumimoji="0" lang="fr-FR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kumimoji="0" lang="fr-FR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kumimoji="0" lang="fr-FR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2</m:t>
                    </m:r>
                    <m:r>
                      <a:rPr kumimoji="0" lang="fr-FR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et </a:t>
                </a:r>
                <a14:m>
                  <m:oMath xmlns:m="http://schemas.openxmlformats.org/officeDocument/2006/math">
                    <m:r>
                      <a:rPr kumimoji="0" lang="fr-FR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kumimoji="0" lang="fr-FR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kumimoji="0" lang="fr-FR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6</m:t>
                    </m:r>
                  </m:oMath>
                </a14:m>
                <a:endPara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D’où la solution du système est le couple </a:t>
                </a:r>
                <a14:m>
                  <m:oMath xmlns:m="http://schemas.openxmlformats.org/officeDocument/2006/math">
                    <m:r>
                      <a:rPr kumimoji="0" lang="fr-FR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kumimoji="0" lang="fr-FR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𝟐</m:t>
                    </m:r>
                    <m:r>
                      <a:rPr kumimoji="0" lang="fr-FR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;</m:t>
                    </m:r>
                    <m:r>
                      <a:rPr kumimoji="0" lang="fr-FR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𝟔</m:t>
                    </m:r>
                    <m:r>
                      <a:rPr kumimoji="0" lang="fr-FR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endPara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4371BCB2-D28F-C136-70E2-677ABE6D62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0492" y="284608"/>
                <a:ext cx="6309360" cy="3672608"/>
              </a:xfrm>
              <a:prstGeom prst="rect">
                <a:avLst/>
              </a:prstGeom>
              <a:blipFill>
                <a:blip r:embed="rId6"/>
                <a:stretch>
                  <a:fillRect l="-1546" t="-664" b="-299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9">
                <a:extLst>
                  <a:ext uri="{FF2B5EF4-FFF2-40B4-BE49-F238E27FC236}">
                    <a16:creationId xmlns:a16="http://schemas.microsoft.com/office/drawing/2014/main" id="{3780D7EC-65C5-263D-C0BF-4DFE82F83ADC}"/>
                  </a:ext>
                </a:extLst>
              </p:cNvPr>
              <p:cNvSpPr txBox="1"/>
              <p:nvPr/>
            </p:nvSpPr>
            <p:spPr>
              <a:xfrm>
                <a:off x="7660480" y="751215"/>
                <a:ext cx="2693342" cy="9161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fr-FR" sz="2400" i="1" cap="all" smtClean="0">
                            <a:ln w="9000" cmpd="sng">
                              <a:noFill/>
                              <a:prstDash val="solid"/>
                            </a:ln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sz="2400" b="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𝑦</m:t>
                            </m:r>
                            <m: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=</m:t>
                            </m:r>
                            <m:r>
                              <a:rPr lang="fr-FR" sz="2400" b="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8</m:t>
                            </m:r>
                          </m:e>
                          <m:e>
                            <m:r>
                              <a:rPr lang="ar-MA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2</m:t>
                            </m:r>
                            <m:r>
                              <a:rPr lang="fr-FR" sz="2400" b="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sz="2400" b="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fr-FR" sz="2400" b="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50</m:t>
                            </m:r>
                            <m: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𝑦</m:t>
                            </m:r>
                            <m: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=</m:t>
                            </m:r>
                            <m:r>
                              <a:rPr lang="fr-FR" sz="2400" b="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340</m:t>
                            </m:r>
                          </m:e>
                        </m:eqArr>
                      </m:e>
                    </m:d>
                  </m:oMath>
                </a14:m>
                <a:r>
                  <a:rPr lang="ar-MA" sz="2400" i="1" cap="all" dirty="0">
                    <a:ln w="9000" cmpd="sng">
                      <a:noFill/>
                      <a:prstDash val="solid"/>
                    </a:ln>
                    <a:solidFill>
                      <a:prstClr val="black"/>
                    </a:solidFill>
                    <a:latin typeface="Century Schoolbook"/>
                    <a:cs typeface="Times New Roman" panose="02020603050405020304" pitchFamily="18" charset="0"/>
                  </a:rPr>
                  <a:t> </a:t>
                </a:r>
                <a:endParaRPr lang="fr-FR" sz="2400" i="1" cap="all" dirty="0">
                  <a:ln w="9000" cmpd="sng">
                    <a:noFill/>
                    <a:prstDash val="solid"/>
                  </a:ln>
                  <a:solidFill>
                    <a:prstClr val="black"/>
                  </a:solidFill>
                  <a:latin typeface="Century Schoolbook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7" name="TextBox 9">
                <a:extLst>
                  <a:ext uri="{FF2B5EF4-FFF2-40B4-BE49-F238E27FC236}">
                    <a16:creationId xmlns:a16="http://schemas.microsoft.com/office/drawing/2014/main" id="{3780D7EC-65C5-263D-C0BF-4DFE82F83A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0480" y="751215"/>
                <a:ext cx="2693342" cy="916148"/>
              </a:xfrm>
              <a:prstGeom prst="rect">
                <a:avLst/>
              </a:prstGeom>
              <a:blipFill>
                <a:blip r:embed="rId7"/>
                <a:stretch>
                  <a:fillRect r="-3401" b="-5364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B520B24C-D8DA-084B-F282-1F18F3841D4D}"/>
              </a:ext>
            </a:extLst>
          </p:cNvPr>
          <p:cNvSpPr txBox="1"/>
          <p:nvPr/>
        </p:nvSpPr>
        <p:spPr>
          <a:xfrm>
            <a:off x="6096000" y="4308897"/>
            <a:ext cx="5696793" cy="2195473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fontAlgn="base">
              <a:spcAft>
                <a:spcPts val="1000"/>
              </a:spcAft>
            </a:pPr>
            <a:r>
              <a:rPr lang="fr-FR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Le prix  totale d’un jeu vidéo est 340Dh.</a:t>
            </a:r>
          </a:p>
          <a:p>
            <a:pPr fontAlgn="base">
              <a:spcAft>
                <a:spcPts val="1000"/>
              </a:spcAft>
            </a:pPr>
            <a:r>
              <a:rPr lang="fr-FR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Po</a:t>
            </a:r>
            <a:r>
              <a:rPr lang="fr-FR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ur acheter ce jeu , Nawal a donné au magasiner 8 billets de 20Dh et 50Dh .</a:t>
            </a:r>
          </a:p>
          <a:p>
            <a:pPr fontAlgn="base">
              <a:spcAft>
                <a:spcPts val="1000"/>
              </a:spcAft>
            </a:pPr>
            <a:r>
              <a:rPr lang="fr-FR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Quel est le n</a:t>
            </a:r>
            <a:r>
              <a:rPr lang="fr-FR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ombre de billets de chaque espèce ?</a:t>
            </a:r>
            <a:endParaRPr lang="fr-F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5444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2" grpId="0"/>
      <p:bldP spid="8" grpId="0"/>
      <p:bldP spid="10" grpId="0"/>
      <p:bldP spid="12" grpId="0"/>
      <p:bldP spid="16" grpId="0"/>
      <p:bldP spid="17" grpId="0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4578DEE0-4096-46DC-87AB-757A012DF9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103" y="1714501"/>
            <a:ext cx="9609164" cy="2701258"/>
          </a:xfr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89D2C860-1D4E-4A03-9E31-E3A5A6D145D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95825" y="68103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b="1" dirty="0">
                <a:solidFill>
                  <a:srgbClr val="0070C0"/>
                </a:solidFill>
              </a:rPr>
              <a:t>Exercice 4</a:t>
            </a:r>
          </a:p>
        </p:txBody>
      </p:sp>
    </p:spTree>
    <p:extLst>
      <p:ext uri="{BB962C8B-B14F-4D97-AF65-F5344CB8AC3E}">
        <p14:creationId xmlns:p14="http://schemas.microsoft.com/office/powerpoint/2010/main" val="15349803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E13642-2060-474A-9272-AE42D0B23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85BCFF58-73D3-49A0-BE47-211329889D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4" y="219231"/>
            <a:ext cx="5414963" cy="1471457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DA15F70-E791-4ABD-8101-B13475F3F3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3" y="1690688"/>
            <a:ext cx="8629651" cy="4651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9617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5D35AA-83EB-4F57-82E7-0AD99123D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56D3A8F4-4CFA-4F3C-89B8-56F2EB5F48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77" y="222249"/>
            <a:ext cx="7682348" cy="4984729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9E44661-921C-4C58-8214-800C2D5276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206978"/>
            <a:ext cx="7791111" cy="1150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6370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e 3">
            <a:extLst>
              <a:ext uri="{FF2B5EF4-FFF2-40B4-BE49-F238E27FC236}">
                <a16:creationId xmlns:a16="http://schemas.microsoft.com/office/drawing/2014/main" id="{F51BEFD7-5536-0E7D-5D08-51AC6FC4E95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34105882"/>
              </p:ext>
            </p:extLst>
          </p:nvPr>
        </p:nvGraphicFramePr>
        <p:xfrm>
          <a:off x="794042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528192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DE122DEF-D789-99F8-A744-46D72BFFA3B6}"/>
              </a:ext>
            </a:extLst>
          </p:cNvPr>
          <p:cNvSpPr txBox="1"/>
          <p:nvPr/>
        </p:nvSpPr>
        <p:spPr>
          <a:xfrm>
            <a:off x="305972" y="120431"/>
            <a:ext cx="7487530" cy="490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4) Résoudre graphiquement un système d'équations</a:t>
            </a:r>
            <a:endParaRPr lang="fr-F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F1A67067-8D90-AC45-02A5-919FFCFA9E8E}"/>
                  </a:ext>
                </a:extLst>
              </p:cNvPr>
              <p:cNvSpPr txBox="1"/>
              <p:nvPr/>
            </p:nvSpPr>
            <p:spPr>
              <a:xfrm>
                <a:off x="742070" y="799495"/>
                <a:ext cx="9780563" cy="2446567"/>
              </a:xfrm>
              <a:prstGeom prst="rect">
                <a:avLst/>
              </a:prstGeom>
              <a:noFill/>
              <a:ln w="28575">
                <a:solidFill>
                  <a:srgbClr val="00B050"/>
                </a:solidFill>
              </a:ln>
            </p:spPr>
            <p:txBody>
              <a:bodyPr wrap="square">
                <a:spAutoFit/>
              </a:bodyPr>
              <a:lstStyle/>
              <a:p>
                <a:pPr marL="342900" indent="-342900">
                  <a:lnSpc>
                    <a:spcPct val="115000"/>
                  </a:lnSpc>
                  <a:spcAft>
                    <a:spcPts val="1000"/>
                  </a:spcAft>
                  <a:buFont typeface="Arial" panose="020B0604020202020204" pitchFamily="34" charset="0"/>
                  <a:buChar char="•"/>
                </a:pPr>
                <a:r>
                  <a:rPr lang="fr-FR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Dans chaque équation on isole </a:t>
                </a:r>
                <a14:m>
                  <m:oMath xmlns:m="http://schemas.openxmlformats.org/officeDocument/2006/math">
                    <m:r>
                      <a:rPr lang="fr-FR" sz="2400" i="1" dirty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𝑦</m:t>
                    </m:r>
                  </m:oMath>
                </a14:m>
                <a:r>
                  <a:rPr lang="fr-FR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pour obtenir deux équations de la forme </a:t>
                </a:r>
                <a14:m>
                  <m:oMath xmlns:m="http://schemas.openxmlformats.org/officeDocument/2006/math">
                    <m:r>
                      <a:rPr lang="fr-FR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fr-FR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= </m:t>
                    </m:r>
                    <m:r>
                      <a:rPr lang="fr-FR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𝑎</m:t>
                    </m:r>
                    <m:r>
                      <a:rPr lang="fr-FR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fr-FR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fr-FR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+ </m:t>
                    </m:r>
                    <m:r>
                      <a:rPr lang="fr-FR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𝑏</m:t>
                    </m:r>
                    <m:r>
                      <a:rPr lang="fr-FR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.</m:t>
                    </m:r>
                  </m:oMath>
                </a14:m>
                <a:r>
                  <a:rPr lang="fr-FR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</a:p>
              <a:p>
                <a:pPr marL="342900" indent="-342900">
                  <a:lnSpc>
                    <a:spcPct val="115000"/>
                  </a:lnSpc>
                  <a:spcAft>
                    <a:spcPts val="1000"/>
                  </a:spcAft>
                  <a:buFont typeface="Arial" panose="020B0604020202020204" pitchFamily="34" charset="0"/>
                  <a:buChar char="•"/>
                </a:pPr>
                <a:r>
                  <a:rPr lang="fr-FR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On trace les deux droites correspondantes </a:t>
                </a:r>
              </a:p>
              <a:p>
                <a:pPr marL="342900" indent="-342900">
                  <a:lnSpc>
                    <a:spcPct val="115000"/>
                  </a:lnSpc>
                  <a:spcAft>
                    <a:spcPts val="1000"/>
                  </a:spcAft>
                  <a:buFont typeface="Arial" panose="020B0604020202020204" pitchFamily="34" charset="0"/>
                  <a:buChar char="•"/>
                </a:pPr>
                <a:r>
                  <a:rPr lang="fr-FR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Si les deux droites se coupent en un point</a:t>
                </a:r>
                <a14:m>
                  <m:oMath xmlns:m="http://schemas.openxmlformats.org/officeDocument/2006/math">
                    <m:r>
                      <a:rPr lang="fr-FR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fr-FR" sz="2400" b="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𝑀</m:t>
                    </m:r>
                    <m:r>
                      <a:rPr lang="fr-FR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(</m:t>
                    </m:r>
                    <m:sSub>
                      <m:sSubPr>
                        <m:ctrlPr>
                          <a:rPr lang="fr-FR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fr-FR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fr-FR" sz="2400" b="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𝑀</m:t>
                        </m:r>
                      </m:sub>
                    </m:sSub>
                    <m:r>
                      <a:rPr lang="fr-FR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; </m:t>
                    </m:r>
                    <m:sSub>
                      <m:sSubPr>
                        <m:ctrlPr>
                          <a:rPr lang="fr-FR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fr-FR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𝑦</m:t>
                        </m:r>
                      </m:e>
                      <m:sub>
                        <m:r>
                          <a:rPr lang="fr-FR" sz="2400" b="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𝑀</m:t>
                        </m:r>
                      </m:sub>
                    </m:sSub>
                    <m:r>
                      <a:rPr lang="fr-FR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fr-FR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, alors le couple </a:t>
                </a:r>
                <a14:m>
                  <m:oMath xmlns:m="http://schemas.openxmlformats.org/officeDocument/2006/math">
                    <m:r>
                      <a:rPr lang="fr-FR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(</m:t>
                    </m:r>
                    <m:sSub>
                      <m:sSubPr>
                        <m:ctrlPr>
                          <a:rPr lang="fr-FR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fr-FR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fr-FR" sz="2400" b="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𝑀</m:t>
                        </m:r>
                      </m:sub>
                    </m:sSub>
                    <m:r>
                      <a:rPr lang="fr-FR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; </m:t>
                    </m:r>
                    <m:sSub>
                      <m:sSubPr>
                        <m:ctrlPr>
                          <a:rPr lang="fr-FR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fr-FR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𝑦</m:t>
                        </m:r>
                      </m:e>
                      <m:sub>
                        <m:r>
                          <a:rPr lang="fr-FR" sz="2400" b="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𝑀</m:t>
                        </m:r>
                      </m:sub>
                    </m:sSub>
                    <m:r>
                      <a:rPr lang="fr-FR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fr-FR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est la solution du système.</a:t>
                </a: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F1A67067-8D90-AC45-02A5-919FFCFA9E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070" y="799495"/>
                <a:ext cx="9780563" cy="2446567"/>
              </a:xfrm>
              <a:prstGeom prst="rect">
                <a:avLst/>
              </a:prstGeom>
              <a:blipFill>
                <a:blip r:embed="rId2"/>
                <a:stretch>
                  <a:fillRect l="-746" t="-246" r="-124" b="-3941"/>
                </a:stretch>
              </a:blipFill>
              <a:ln w="28575">
                <a:solidFill>
                  <a:srgbClr val="00B05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ZoneTexte 7">
            <a:extLst>
              <a:ext uri="{FF2B5EF4-FFF2-40B4-BE49-F238E27FC236}">
                <a16:creationId xmlns:a16="http://schemas.microsoft.com/office/drawing/2014/main" id="{ADA42172-AB7E-268D-236E-34BD67CF2F1B}"/>
              </a:ext>
            </a:extLst>
          </p:cNvPr>
          <p:cNvSpPr txBox="1"/>
          <p:nvPr/>
        </p:nvSpPr>
        <p:spPr>
          <a:xfrm>
            <a:off x="432581" y="3365878"/>
            <a:ext cx="1489418" cy="492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24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Exemple : </a:t>
            </a:r>
            <a:endParaRPr lang="fr-FR" sz="2400" dirty="0">
              <a:solidFill>
                <a:srgbClr val="0070C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A5DDF13-1F6F-3FF4-6850-C41BE195B34D}"/>
              </a:ext>
            </a:extLst>
          </p:cNvPr>
          <p:cNvSpPr txBox="1"/>
          <p:nvPr/>
        </p:nvSpPr>
        <p:spPr>
          <a:xfrm>
            <a:off x="1921999" y="3484372"/>
            <a:ext cx="6098344" cy="373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00"/>
              </a:lnSpc>
              <a:spcAft>
                <a:spcPts val="1000"/>
              </a:spcAft>
            </a:pPr>
            <a:r>
              <a:rPr lang="fr-FR" sz="2400" dirty="0">
                <a:solidFill>
                  <a:srgbClr val="1F011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Résoudre le système d’équations</a:t>
            </a:r>
            <a:endParaRPr lang="fr-F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9">
                <a:extLst>
                  <a:ext uri="{FF2B5EF4-FFF2-40B4-BE49-F238E27FC236}">
                    <a16:creationId xmlns:a16="http://schemas.microsoft.com/office/drawing/2014/main" id="{618C5BE2-BBAA-15B6-32E7-F70BC5DA242C}"/>
                  </a:ext>
                </a:extLst>
              </p:cNvPr>
              <p:cNvSpPr txBox="1"/>
              <p:nvPr/>
            </p:nvSpPr>
            <p:spPr>
              <a:xfrm>
                <a:off x="6096000" y="3246062"/>
                <a:ext cx="2093119" cy="7891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fr-FR" sz="2400" i="1" cap="all" smtClean="0">
                            <a:ln w="9000" cmpd="sng">
                              <a:noFill/>
                              <a:prstDash val="solid"/>
                            </a:ln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4</m:t>
                            </m:r>
                            <m: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−</m:t>
                            </m:r>
                            <m: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𝑦</m:t>
                            </m:r>
                            <m: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=</m:t>
                            </m:r>
                            <m: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2</m:t>
                            </m:r>
                          </m:e>
                          <m:e>
                            <m:r>
                              <a:rPr lang="ar-MA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2</m:t>
                            </m:r>
                            <m: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−</m:t>
                            </m:r>
                            <m: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𝑦</m:t>
                            </m:r>
                            <m: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=−</m:t>
                            </m:r>
                            <m:r>
                              <a:rPr lang="fr-FR" sz="2400" i="1" cap="all" smtClean="0">
                                <a:ln w="9000" cmpd="sng">
                                  <a:noFill/>
                                  <a:prstDash val="solid"/>
                                </a:ln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1</m:t>
                            </m:r>
                          </m:e>
                        </m:eqArr>
                      </m:e>
                    </m:d>
                  </m:oMath>
                </a14:m>
                <a:r>
                  <a:rPr lang="ar-MA" sz="2400" i="1" cap="all" dirty="0">
                    <a:ln w="9000" cmpd="sng">
                      <a:noFill/>
                      <a:prstDash val="solid"/>
                    </a:ln>
                    <a:solidFill>
                      <a:prstClr val="black"/>
                    </a:solidFill>
                    <a:latin typeface="Century Schoolbook"/>
                    <a:cs typeface="Times New Roman" panose="02020603050405020304" pitchFamily="18" charset="0"/>
                  </a:rPr>
                  <a:t> </a:t>
                </a:r>
                <a:endParaRPr lang="fr-FR" sz="2400" i="1" cap="all" dirty="0">
                  <a:ln w="9000" cmpd="sng">
                    <a:noFill/>
                    <a:prstDash val="solid"/>
                  </a:ln>
                  <a:solidFill>
                    <a:prstClr val="black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11" name="TextBox 9">
                <a:extLst>
                  <a:ext uri="{FF2B5EF4-FFF2-40B4-BE49-F238E27FC236}">
                    <a16:creationId xmlns:a16="http://schemas.microsoft.com/office/drawing/2014/main" id="{618C5BE2-BBAA-15B6-32E7-F70BC5DA24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3246062"/>
                <a:ext cx="2093119" cy="789190"/>
              </a:xfrm>
              <a:prstGeom prst="rect">
                <a:avLst/>
              </a:prstGeom>
              <a:blipFill>
                <a:blip r:embed="rId3"/>
                <a:stretch>
                  <a:fillRect r="-4082" b="-923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30646FE4-D162-5DB9-DB6F-96087D7D186E}"/>
                  </a:ext>
                </a:extLst>
              </p:cNvPr>
              <p:cNvSpPr txBox="1"/>
              <p:nvPr/>
            </p:nvSpPr>
            <p:spPr>
              <a:xfrm>
                <a:off x="488852" y="4389084"/>
                <a:ext cx="8964638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FR" sz="2400" u="sng" dirty="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• </a:t>
                </a:r>
                <a:r>
                  <a:rPr lang="fr-FR" sz="2400" b="1" u="sng" dirty="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1</a:t>
                </a:r>
                <a:r>
                  <a:rPr lang="fr-FR" sz="2400" b="1" u="sng" baseline="30000" dirty="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ère</a:t>
                </a:r>
                <a:r>
                  <a:rPr lang="fr-FR" sz="2400" b="1" u="sng" dirty="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étape</a:t>
                </a:r>
                <a:r>
                  <a:rPr lang="fr-FR" sz="2400" dirty="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fr-FR" sz="2400" dirty="0">
                    <a:solidFill>
                      <a:srgbClr val="1F011C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: pour chaque équation, </a:t>
                </a:r>
                <a:r>
                  <a:rPr lang="fr-FR" sz="2400" b="1" dirty="0">
                    <a:solidFill>
                      <a:srgbClr val="151515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on exprime </a:t>
                </a:r>
                <a14:m>
                  <m:oMath xmlns:m="http://schemas.openxmlformats.org/officeDocument/2006/math">
                    <m:r>
                      <a:rPr lang="fr-FR" sz="2400" b="1" i="1">
                        <a:solidFill>
                          <a:srgbClr val="151515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𝒚</m:t>
                    </m:r>
                  </m:oMath>
                </a14:m>
                <a:r>
                  <a:rPr lang="fr-FR" sz="2400" b="1" dirty="0">
                    <a:solidFill>
                      <a:srgbClr val="151515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en fonction de </a:t>
                </a:r>
                <a14:m>
                  <m:oMath xmlns:m="http://schemas.openxmlformats.org/officeDocument/2006/math">
                    <m:r>
                      <a:rPr lang="fr-FR" sz="2400" b="1" i="1">
                        <a:solidFill>
                          <a:srgbClr val="151515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𝒙</m:t>
                    </m:r>
                  </m:oMath>
                </a14:m>
                <a:r>
                  <a:rPr lang="fr-FR" sz="2400" dirty="0">
                    <a:solidFill>
                      <a:srgbClr val="1F011C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.</a:t>
                </a:r>
                <a:br>
                  <a:rPr lang="fr-FR" sz="2400" dirty="0">
                    <a:solidFill>
                      <a:srgbClr val="1F011C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</a:br>
                <a:r>
                  <a:rPr lang="fr-FR" sz="2400" dirty="0">
                    <a:solidFill>
                      <a:srgbClr val="1F011C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On obtient alors  </a:t>
                </a:r>
                <a:endParaRPr lang="fr-FR" sz="2400" dirty="0"/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30646FE4-D162-5DB9-DB6F-96087D7D18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852" y="4389084"/>
                <a:ext cx="8964638" cy="830997"/>
              </a:xfrm>
              <a:prstGeom prst="rect">
                <a:avLst/>
              </a:prstGeom>
              <a:blipFill>
                <a:blip r:embed="rId4"/>
                <a:stretch>
                  <a:fillRect l="-1020" t="-5882" b="-1544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9">
                <a:extLst>
                  <a:ext uri="{FF2B5EF4-FFF2-40B4-BE49-F238E27FC236}">
                    <a16:creationId xmlns:a16="http://schemas.microsoft.com/office/drawing/2014/main" id="{5DD635AC-D4ED-53E9-3862-C46FE07A3FAC}"/>
                  </a:ext>
                </a:extLst>
              </p:cNvPr>
              <p:cNvSpPr txBox="1"/>
              <p:nvPr/>
            </p:nvSpPr>
            <p:spPr>
              <a:xfrm>
                <a:off x="2915932" y="5160177"/>
                <a:ext cx="2267609" cy="9161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fr-FR" sz="2400" i="1" cap="all" smtClean="0">
                              <a:ln w="9000" cmpd="sng">
                                <a:noFill/>
                                <a:prstDash val="solid"/>
                              </a:ln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fr-FR" sz="2400" i="1" cap="all" smtClean="0">
                                  <a:ln w="9000" cmpd="sng">
                                    <a:noFill/>
                                    <a:prstDash val="solid"/>
                                  </a:ln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fr-FR" sz="2400" i="1" cap="all" smtClean="0">
                                  <a:ln w="9000" cmpd="sng">
                                    <a:noFill/>
                                    <a:prstDash val="solid"/>
                                  </a:ln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𝑦</m:t>
                              </m:r>
                              <m:r>
                                <a:rPr lang="fr-FR" sz="2400" i="1" cap="all" smtClean="0">
                                  <a:ln w="9000" cmpd="sng">
                                    <a:noFill/>
                                    <a:prstDash val="solid"/>
                                  </a:ln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=</m:t>
                              </m:r>
                              <m:r>
                                <a:rPr lang="fr-FR" sz="2400" i="1" cap="all">
                                  <a:ln w="9000" cmpd="sng">
                                    <a:noFill/>
                                    <a:prstDash val="solid"/>
                                  </a:ln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4</m:t>
                              </m:r>
                              <m:r>
                                <a:rPr lang="fr-FR" sz="2400" i="1" cap="all">
                                  <a:ln w="9000" cmpd="sng">
                                    <a:noFill/>
                                    <a:prstDash val="solid"/>
                                  </a:ln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𝑥</m:t>
                              </m:r>
                              <m:r>
                                <a:rPr lang="ar-SA" sz="2400" i="1" cap="all" smtClean="0">
                                  <a:ln w="9000" cmpd="sng">
                                    <a:noFill/>
                                    <a:prstDash val="solid"/>
                                  </a:ln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fr-FR" sz="2400" i="1" cap="all">
                                  <a:ln w="9000" cmpd="sng">
                                    <a:noFill/>
                                    <a:prstDash val="solid"/>
                                  </a:ln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fr-FR" sz="2400" i="1" cap="all" smtClean="0">
                                  <a:ln w="9000" cmpd="sng">
                                    <a:noFill/>
                                    <a:prstDash val="solid"/>
                                  </a:ln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𝑦</m:t>
                              </m:r>
                              <m:r>
                                <a:rPr lang="fr-FR" sz="2400" i="1" cap="all" smtClean="0">
                                  <a:ln w="9000" cmpd="sng">
                                    <a:noFill/>
                                    <a:prstDash val="solid"/>
                                  </a:ln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=</m:t>
                              </m:r>
                              <m:r>
                                <a:rPr lang="ar-MA" sz="2400" i="1" cap="all">
                                  <a:ln w="9000" cmpd="sng">
                                    <a:noFill/>
                                    <a:prstDash val="solid"/>
                                  </a:ln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2</m:t>
                              </m:r>
                              <m:r>
                                <a:rPr lang="fr-FR" sz="2400" i="1" cap="all">
                                  <a:ln w="9000" cmpd="sng">
                                    <a:noFill/>
                                    <a:prstDash val="solid"/>
                                  </a:ln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𝑥</m:t>
                              </m:r>
                              <m:r>
                                <a:rPr lang="ar-SA" sz="2400" i="1" cap="all" smtClean="0">
                                  <a:ln w="9000" cmpd="sng">
                                    <a:noFill/>
                                    <a:prstDash val="solid"/>
                                  </a:ln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+</m:t>
                              </m:r>
                              <m:r>
                                <a:rPr lang="fr-FR" sz="2400" i="1" cap="all" smtClean="0">
                                  <a:ln w="9000" cmpd="sng">
                                    <a:noFill/>
                                    <a:prstDash val="solid"/>
                                  </a:ln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1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fr-FR" sz="2400" i="1" cap="all" dirty="0">
                  <a:ln w="9000" cmpd="sng">
                    <a:noFill/>
                    <a:prstDash val="solid"/>
                  </a:ln>
                  <a:solidFill>
                    <a:prstClr val="black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14" name="TextBox 9">
                <a:extLst>
                  <a:ext uri="{FF2B5EF4-FFF2-40B4-BE49-F238E27FC236}">
                    <a16:creationId xmlns:a16="http://schemas.microsoft.com/office/drawing/2014/main" id="{5DD635AC-D4ED-53E9-3862-C46FE07A3F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932" y="5160177"/>
                <a:ext cx="2267609" cy="91614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75971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0" grpId="0"/>
      <p:bldP spid="11" grpId="0"/>
      <p:bldP spid="13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BC07CBE1-D394-71D5-36CC-5EEC013CB68E}"/>
              </a:ext>
            </a:extLst>
          </p:cNvPr>
          <p:cNvSpPr txBox="1"/>
          <p:nvPr/>
        </p:nvSpPr>
        <p:spPr>
          <a:xfrm>
            <a:off x="460716" y="273003"/>
            <a:ext cx="10427677" cy="5871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fr-FR" sz="2400" b="1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• 2</a:t>
            </a:r>
            <a:r>
              <a:rPr lang="fr-FR" sz="2400" b="1" u="sng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ème</a:t>
            </a:r>
            <a:r>
              <a:rPr lang="fr-FR" sz="2400" b="1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étape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>
                <a:solidFill>
                  <a:srgbClr val="1F011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 dans un repère du plan, </a:t>
            </a:r>
            <a:r>
              <a:rPr lang="fr-FR" sz="2400" b="1" dirty="0">
                <a:solidFill>
                  <a:srgbClr val="15151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on trace les deux droites</a:t>
            </a:r>
            <a:endParaRPr lang="fr-FR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9">
                <a:extLst>
                  <a:ext uri="{FF2B5EF4-FFF2-40B4-BE49-F238E27FC236}">
                    <a16:creationId xmlns:a16="http://schemas.microsoft.com/office/drawing/2014/main" id="{EC9C0B77-5D65-3E28-E6DA-AB6B05BACD6F}"/>
                  </a:ext>
                </a:extLst>
              </p:cNvPr>
              <p:cNvSpPr txBox="1"/>
              <p:nvPr/>
            </p:nvSpPr>
            <p:spPr>
              <a:xfrm>
                <a:off x="8408494" y="152841"/>
                <a:ext cx="2267609" cy="8274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fr-FR" sz="2400" i="1" cap="all" smtClean="0">
                              <a:ln w="9000" cmpd="sng">
                                <a:noFill/>
                                <a:prstDash val="solid"/>
                              </a:ln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fr-FR" sz="2400" i="1" cap="all" smtClean="0">
                                  <a:ln w="9000" cmpd="sng">
                                    <a:noFill/>
                                    <a:prstDash val="solid"/>
                                  </a:ln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d>
                                <m:dPr>
                                  <m:ctrlPr>
                                    <a:rPr lang="fr-FR" sz="2400" i="1" cap="all" smtClean="0">
                                      <a:ln w="9000" cmpd="sng">
                                        <a:noFill/>
                                        <a:prstDash val="solid"/>
                                      </a:ln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fr-FR" sz="2400" i="1" cap="all" smtClean="0">
                                      <a:ln w="9000" cmpd="sng">
                                        <a:noFill/>
                                        <a:prstDash val="solid"/>
                                      </a:ln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𝐷</m:t>
                                  </m:r>
                                </m:e>
                              </m:d>
                              <m:r>
                                <a:rPr lang="fr-FR" sz="2400" i="1" cap="all" smtClean="0">
                                  <a:ln w="9000" cmpd="sng">
                                    <a:noFill/>
                                    <a:prstDash val="solid"/>
                                  </a:ln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:</m:t>
                              </m:r>
                              <m:r>
                                <a:rPr lang="fr-FR" sz="2400" i="1" cap="all" smtClean="0">
                                  <a:ln w="9000" cmpd="sng">
                                    <a:noFill/>
                                    <a:prstDash val="solid"/>
                                  </a:ln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𝑦</m:t>
                              </m:r>
                              <m:r>
                                <a:rPr lang="fr-FR" sz="2400" i="1" cap="all" smtClean="0">
                                  <a:ln w="9000" cmpd="sng">
                                    <a:noFill/>
                                    <a:prstDash val="solid"/>
                                  </a:ln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=</m:t>
                              </m:r>
                              <m:r>
                                <a:rPr lang="fr-FR" sz="2400" i="1" cap="all">
                                  <a:ln w="9000" cmpd="sng">
                                    <a:noFill/>
                                    <a:prstDash val="solid"/>
                                  </a:ln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4</m:t>
                              </m:r>
                              <m:r>
                                <a:rPr lang="fr-FR" sz="2400" i="1" cap="all">
                                  <a:ln w="9000" cmpd="sng">
                                    <a:noFill/>
                                    <a:prstDash val="solid"/>
                                  </a:ln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𝑥</m:t>
                              </m:r>
                              <m:r>
                                <a:rPr lang="ar-SA" sz="2400" i="1" cap="all" smtClean="0">
                                  <a:ln w="9000" cmpd="sng">
                                    <a:noFill/>
                                    <a:prstDash val="solid"/>
                                  </a:ln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fr-FR" sz="2400" i="1" cap="all">
                                  <a:ln w="9000" cmpd="sng">
                                    <a:noFill/>
                                    <a:prstDash val="solid"/>
                                  </a:ln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d>
                                <m:dPr>
                                  <m:ctrlPr>
                                    <a:rPr lang="fr-FR" sz="2400" i="1" cap="all" smtClean="0">
                                      <a:ln w="9000" cmpd="sng">
                                        <a:noFill/>
                                        <a:prstDash val="solid"/>
                                      </a:ln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fr-FR" sz="2400" i="1" cap="all" smtClean="0">
                                      <a:ln w="9000" cmpd="sng">
                                        <a:noFill/>
                                        <a:prstDash val="solid"/>
                                      </a:ln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∆</m:t>
                                  </m:r>
                                </m:e>
                              </m:d>
                              <m:r>
                                <a:rPr lang="fr-FR" sz="2400" i="1" cap="all" smtClean="0">
                                  <a:ln w="9000" cmpd="sng">
                                    <a:noFill/>
                                    <a:prstDash val="solid"/>
                                  </a:ln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:</m:t>
                              </m:r>
                              <m:r>
                                <a:rPr lang="fr-FR" sz="2400" i="1" cap="all" smtClean="0">
                                  <a:ln w="9000" cmpd="sng">
                                    <a:noFill/>
                                    <a:prstDash val="solid"/>
                                  </a:ln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𝑦</m:t>
                              </m:r>
                              <m:r>
                                <a:rPr lang="fr-FR" sz="2400" i="1" cap="all" smtClean="0">
                                  <a:ln w="9000" cmpd="sng">
                                    <a:noFill/>
                                    <a:prstDash val="solid"/>
                                  </a:ln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=</m:t>
                              </m:r>
                              <m:r>
                                <a:rPr lang="ar-MA" sz="2400" i="1" cap="all">
                                  <a:ln w="9000" cmpd="sng">
                                    <a:noFill/>
                                    <a:prstDash val="solid"/>
                                  </a:ln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2</m:t>
                              </m:r>
                              <m:r>
                                <a:rPr lang="fr-FR" sz="2400" i="1" cap="all">
                                  <a:ln w="9000" cmpd="sng">
                                    <a:noFill/>
                                    <a:prstDash val="solid"/>
                                  </a:ln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𝑥</m:t>
                              </m:r>
                              <m:r>
                                <a:rPr lang="ar-SA" sz="2400" i="1" cap="all" smtClean="0">
                                  <a:ln w="9000" cmpd="sng">
                                    <a:noFill/>
                                    <a:prstDash val="solid"/>
                                  </a:ln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+</m:t>
                              </m:r>
                              <m:r>
                                <a:rPr lang="fr-FR" sz="2400" i="1" cap="all" smtClean="0">
                                  <a:ln w="9000" cmpd="sng">
                                    <a:noFill/>
                                    <a:prstDash val="solid"/>
                                  </a:ln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1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fr-FR" sz="2400" i="1" cap="all" dirty="0">
                  <a:ln w="9000" cmpd="sng">
                    <a:noFill/>
                    <a:prstDash val="solid"/>
                  </a:ln>
                  <a:solidFill>
                    <a:prstClr val="black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6" name="TextBox 9">
                <a:extLst>
                  <a:ext uri="{FF2B5EF4-FFF2-40B4-BE49-F238E27FC236}">
                    <a16:creationId xmlns:a16="http://schemas.microsoft.com/office/drawing/2014/main" id="{EC9C0B77-5D65-3E28-E6DA-AB6B05BACD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8494" y="152841"/>
                <a:ext cx="2267609" cy="827471"/>
              </a:xfrm>
              <a:prstGeom prst="rect">
                <a:avLst/>
              </a:prstGeom>
              <a:blipFill>
                <a:blip r:embed="rId2"/>
                <a:stretch>
                  <a:fillRect r="-269" b="-441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1E5DD824-5650-AF9C-AE13-2A6C70D7AC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7399759"/>
              </p:ext>
            </p:extLst>
          </p:nvPr>
        </p:nvGraphicFramePr>
        <p:xfrm>
          <a:off x="813690" y="1598183"/>
          <a:ext cx="3048000" cy="1112520"/>
        </p:xfrm>
        <a:graphic>
          <a:graphicData uri="http://schemas.openxmlformats.org/drawingml/2006/table">
            <a:tbl>
              <a:tblPr firstRow="1" bandRow="1"/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22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97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9pPr>
                    </a:lstStyle>
                    <a:p>
                      <a:pPr algn="ctr"/>
                      <a:endParaRPr lang="fr-FR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9pPr>
                    </a:lstStyle>
                    <a:p>
                      <a:pPr algn="ctr"/>
                      <a:endParaRPr lang="fr-FR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9pPr>
                    </a:lstStyle>
                    <a:p>
                      <a:pPr algn="ctr"/>
                      <a:endParaRPr lang="fr-FR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9pPr>
                    </a:lstStyle>
                    <a:p>
                      <a:pPr algn="ctr"/>
                      <a:endParaRPr lang="fr-FR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9pPr>
                    </a:lstStyle>
                    <a:p>
                      <a:pPr algn="ctr"/>
                      <a:endParaRPr lang="fr-FR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9pPr>
                    </a:lstStyle>
                    <a:p>
                      <a:pPr algn="ctr"/>
                      <a:endParaRPr lang="fr-FR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9pPr>
                    </a:lstStyle>
                    <a:p>
                      <a:pPr algn="ctr"/>
                      <a:endParaRPr lang="fr-FR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9pPr>
                    </a:lstStyle>
                    <a:p>
                      <a:pPr algn="ctr"/>
                      <a:endParaRPr lang="fr-FR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9pPr>
                    </a:lstStyle>
                    <a:p>
                      <a:pPr algn="ctr"/>
                      <a:endParaRPr lang="fr-FR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9">
                <a:extLst>
                  <a:ext uri="{FF2B5EF4-FFF2-40B4-BE49-F238E27FC236}">
                    <a16:creationId xmlns:a16="http://schemas.microsoft.com/office/drawing/2014/main" id="{910F85CB-877F-21D8-F6B9-2CA42A1711BA}"/>
                  </a:ext>
                </a:extLst>
              </p:cNvPr>
              <p:cNvSpPr txBox="1"/>
              <p:nvPr/>
            </p:nvSpPr>
            <p:spPr>
              <a:xfrm>
                <a:off x="1200666" y="1538060"/>
                <a:ext cx="42944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i="1" cap="all" smtClean="0">
                          <a:ln w="9000" cmpd="sng">
                            <a:solidFill>
                              <a:prstClr val="black"/>
                            </a:solidFill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fr-FR" sz="2000" i="1" cap="all" dirty="0">
                  <a:ln w="9000" cmpd="sng">
                    <a:solidFill>
                      <a:prstClr val="black"/>
                    </a:solidFill>
                    <a:prstDash val="solid"/>
                  </a:ln>
                  <a:solidFill>
                    <a:prstClr val="black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8" name="TextBox 9">
                <a:extLst>
                  <a:ext uri="{FF2B5EF4-FFF2-40B4-BE49-F238E27FC236}">
                    <a16:creationId xmlns:a16="http://schemas.microsoft.com/office/drawing/2014/main" id="{910F85CB-877F-21D8-F6B9-2CA42A1711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0666" y="1538060"/>
                <a:ext cx="429447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9">
                <a:extLst>
                  <a:ext uri="{FF2B5EF4-FFF2-40B4-BE49-F238E27FC236}">
                    <a16:creationId xmlns:a16="http://schemas.microsoft.com/office/drawing/2014/main" id="{56703B17-6126-360A-CCF2-7E4D20145689}"/>
                  </a:ext>
                </a:extLst>
              </p:cNvPr>
              <p:cNvSpPr txBox="1"/>
              <p:nvPr/>
            </p:nvSpPr>
            <p:spPr>
              <a:xfrm>
                <a:off x="1200666" y="1912280"/>
                <a:ext cx="42944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i="1" cap="all" smtClean="0">
                          <a:ln w="9000" cmpd="sng">
                            <a:solidFill>
                              <a:prstClr val="black"/>
                            </a:solidFill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fr-FR" sz="2000" i="1" cap="all" dirty="0">
                  <a:ln w="9000" cmpd="sng">
                    <a:solidFill>
                      <a:prstClr val="black"/>
                    </a:solidFill>
                    <a:prstDash val="solid"/>
                  </a:ln>
                  <a:solidFill>
                    <a:prstClr val="black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9" name="TextBox 9">
                <a:extLst>
                  <a:ext uri="{FF2B5EF4-FFF2-40B4-BE49-F238E27FC236}">
                    <a16:creationId xmlns:a16="http://schemas.microsoft.com/office/drawing/2014/main" id="{56703B17-6126-360A-CCF2-7E4D201456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0666" y="1912280"/>
                <a:ext cx="429447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973FE7C-9AD6-4CC8-4612-C27A552D83FE}"/>
                  </a:ext>
                </a:extLst>
              </p:cNvPr>
              <p:cNvSpPr txBox="1"/>
              <p:nvPr/>
            </p:nvSpPr>
            <p:spPr>
              <a:xfrm>
                <a:off x="842869" y="2275917"/>
                <a:ext cx="103958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i="1" cap="all" smtClean="0">
                          <a:ln w="9000" cmpd="sng">
                            <a:solidFill>
                              <a:prstClr val="black"/>
                            </a:solidFill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𝑀</m:t>
                      </m:r>
                      <m:r>
                        <a:rPr lang="fr-FR" sz="2000" i="1" cap="all" smtClean="0">
                          <a:ln w="9000" cmpd="sng">
                            <a:solidFill>
                              <a:prstClr val="black"/>
                            </a:solidFill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(</m:t>
                      </m:r>
                      <m:r>
                        <a:rPr lang="fr-FR" sz="2000" i="1" cap="all" smtClean="0">
                          <a:ln w="9000" cmpd="sng">
                            <a:solidFill>
                              <a:prstClr val="black"/>
                            </a:solidFill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𝑥</m:t>
                      </m:r>
                      <m:r>
                        <a:rPr lang="fr-FR" sz="2000" i="1" cap="all" smtClean="0">
                          <a:ln w="9000" cmpd="sng">
                            <a:solidFill>
                              <a:prstClr val="black"/>
                            </a:solidFill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,</m:t>
                      </m:r>
                      <m:r>
                        <a:rPr lang="fr-FR" sz="2000" i="1" cap="all" smtClean="0">
                          <a:ln w="9000" cmpd="sng">
                            <a:solidFill>
                              <a:prstClr val="black"/>
                            </a:solidFill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𝑦</m:t>
                      </m:r>
                      <m:r>
                        <a:rPr lang="fr-FR" sz="2000" i="1" cap="all" smtClean="0">
                          <a:ln w="9000" cmpd="sng">
                            <a:solidFill>
                              <a:prstClr val="black"/>
                            </a:solidFill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fr-FR" sz="2000" i="1" cap="all" dirty="0">
                  <a:ln w="9000" cmpd="sng">
                    <a:solidFill>
                      <a:prstClr val="black"/>
                    </a:solidFill>
                    <a:prstDash val="solid"/>
                  </a:ln>
                  <a:solidFill>
                    <a:prstClr val="black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973FE7C-9AD6-4CC8-4612-C27A552D83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869" y="2275917"/>
                <a:ext cx="1039588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9">
                <a:extLst>
                  <a:ext uri="{FF2B5EF4-FFF2-40B4-BE49-F238E27FC236}">
                    <a16:creationId xmlns:a16="http://schemas.microsoft.com/office/drawing/2014/main" id="{DBD9D56F-4B2E-95E2-565E-00A58F375336}"/>
                  </a:ext>
                </a:extLst>
              </p:cNvPr>
              <p:cNvSpPr txBox="1"/>
              <p:nvPr/>
            </p:nvSpPr>
            <p:spPr>
              <a:xfrm>
                <a:off x="2140310" y="1574533"/>
                <a:ext cx="42944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fr-FR" sz="2000" i="1" cap="all" dirty="0">
                  <a:ln w="9000" cmpd="sng">
                    <a:noFill/>
                    <a:prstDash val="solid"/>
                  </a:ln>
                  <a:solidFill>
                    <a:prstClr val="black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11" name="TextBox 9">
                <a:extLst>
                  <a:ext uri="{FF2B5EF4-FFF2-40B4-BE49-F238E27FC236}">
                    <a16:creationId xmlns:a16="http://schemas.microsoft.com/office/drawing/2014/main" id="{DBD9D56F-4B2E-95E2-565E-00A58F3753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0310" y="1574533"/>
                <a:ext cx="429447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9">
                <a:extLst>
                  <a:ext uri="{FF2B5EF4-FFF2-40B4-BE49-F238E27FC236}">
                    <a16:creationId xmlns:a16="http://schemas.microsoft.com/office/drawing/2014/main" id="{700D879D-8476-B8BB-673E-982271117236}"/>
                  </a:ext>
                </a:extLst>
              </p:cNvPr>
              <p:cNvSpPr txBox="1"/>
              <p:nvPr/>
            </p:nvSpPr>
            <p:spPr>
              <a:xfrm>
                <a:off x="2140310" y="1948753"/>
                <a:ext cx="42944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−</m:t>
                      </m:r>
                      <m:r>
                        <a:rPr lang="fr-FR" sz="20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fr-FR" sz="2000" i="1" cap="all" dirty="0">
                  <a:ln w="9000" cmpd="sng">
                    <a:noFill/>
                    <a:prstDash val="solid"/>
                  </a:ln>
                  <a:solidFill>
                    <a:prstClr val="black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12" name="TextBox 9">
                <a:extLst>
                  <a:ext uri="{FF2B5EF4-FFF2-40B4-BE49-F238E27FC236}">
                    <a16:creationId xmlns:a16="http://schemas.microsoft.com/office/drawing/2014/main" id="{700D879D-8476-B8BB-673E-9822711172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0310" y="1948753"/>
                <a:ext cx="429447" cy="400110"/>
              </a:xfrm>
              <a:prstGeom prst="rect">
                <a:avLst/>
              </a:prstGeom>
              <a:blipFill>
                <a:blip r:embed="rId7"/>
                <a:stretch>
                  <a:fillRect r="-1831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9">
                <a:extLst>
                  <a:ext uri="{FF2B5EF4-FFF2-40B4-BE49-F238E27FC236}">
                    <a16:creationId xmlns:a16="http://schemas.microsoft.com/office/drawing/2014/main" id="{8F25ADF5-CE9D-8C7A-F161-0EA8145A5445}"/>
                  </a:ext>
                </a:extLst>
              </p:cNvPr>
              <p:cNvSpPr txBox="1"/>
              <p:nvPr/>
            </p:nvSpPr>
            <p:spPr>
              <a:xfrm>
                <a:off x="3179898" y="1572736"/>
                <a:ext cx="42944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fr-FR" sz="2000" i="1" cap="all" dirty="0">
                  <a:ln w="9000" cmpd="sng">
                    <a:noFill/>
                    <a:prstDash val="solid"/>
                  </a:ln>
                  <a:solidFill>
                    <a:prstClr val="black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13" name="TextBox 9">
                <a:extLst>
                  <a:ext uri="{FF2B5EF4-FFF2-40B4-BE49-F238E27FC236}">
                    <a16:creationId xmlns:a16="http://schemas.microsoft.com/office/drawing/2014/main" id="{8F25ADF5-CE9D-8C7A-F161-0EA8145A54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9898" y="1572736"/>
                <a:ext cx="429447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9">
                <a:extLst>
                  <a:ext uri="{FF2B5EF4-FFF2-40B4-BE49-F238E27FC236}">
                    <a16:creationId xmlns:a16="http://schemas.microsoft.com/office/drawing/2014/main" id="{DF56CC59-1182-262E-9C83-C1C816FCA478}"/>
                  </a:ext>
                </a:extLst>
              </p:cNvPr>
              <p:cNvSpPr txBox="1"/>
              <p:nvPr/>
            </p:nvSpPr>
            <p:spPr>
              <a:xfrm>
                <a:off x="3179898" y="1946956"/>
                <a:ext cx="42944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fr-FR" sz="2000" i="1" cap="all" dirty="0">
                  <a:ln w="9000" cmpd="sng">
                    <a:noFill/>
                    <a:prstDash val="solid"/>
                  </a:ln>
                  <a:solidFill>
                    <a:prstClr val="black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14" name="TextBox 9">
                <a:extLst>
                  <a:ext uri="{FF2B5EF4-FFF2-40B4-BE49-F238E27FC236}">
                    <a16:creationId xmlns:a16="http://schemas.microsoft.com/office/drawing/2014/main" id="{DF56CC59-1182-262E-9C83-C1C816FCA4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9898" y="1946956"/>
                <a:ext cx="429447" cy="4001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9">
                <a:extLst>
                  <a:ext uri="{FF2B5EF4-FFF2-40B4-BE49-F238E27FC236}">
                    <a16:creationId xmlns:a16="http://schemas.microsoft.com/office/drawing/2014/main" id="{4B5C5509-B824-53A3-2B35-384BF1E43F6A}"/>
                  </a:ext>
                </a:extLst>
              </p:cNvPr>
              <p:cNvSpPr txBox="1"/>
              <p:nvPr/>
            </p:nvSpPr>
            <p:spPr>
              <a:xfrm>
                <a:off x="2822101" y="2310593"/>
                <a:ext cx="103958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2000" cap="all" dirty="0">
                    <a:ln w="9000" cmpd="sng">
                      <a:noFill/>
                      <a:prstDash val="solid"/>
                    </a:ln>
                    <a:solidFill>
                      <a:prstClr val="black"/>
                    </a:solidFill>
                    <a:latin typeface="Century Schoolbook"/>
                  </a:rPr>
                  <a:t>B</a:t>
                </a:r>
                <a14:m>
                  <m:oMath xmlns:m="http://schemas.openxmlformats.org/officeDocument/2006/math">
                    <m:r>
                      <a:rPr lang="fr-FR" sz="2000" i="1" cap="all" smtClean="0">
                        <a:ln w="9000" cmpd="sng">
                          <a:noFill/>
                          <a:prstDash val="solid"/>
                        </a:ln>
                        <a:solidFill>
                          <a:prstClr val="black"/>
                        </a:solidFill>
                        <a:latin typeface="Cambria Math"/>
                      </a:rPr>
                      <m:t>(</m:t>
                    </m:r>
                    <m:r>
                      <a:rPr lang="fr-FR" sz="2000" i="1" cap="all" smtClean="0">
                        <a:ln w="9000" cmpd="sng">
                          <a:noFill/>
                          <a:prstDash val="solid"/>
                        </a:ln>
                        <a:solidFill>
                          <a:prstClr val="black"/>
                        </a:solidFill>
                        <a:latin typeface="Cambria Math"/>
                      </a:rPr>
                      <m:t>1</m:t>
                    </m:r>
                    <m:r>
                      <a:rPr lang="fr-FR" sz="2000" i="1" cap="all" smtClean="0">
                        <a:ln w="9000" cmpd="sng">
                          <a:noFill/>
                          <a:prstDash val="solid"/>
                        </a:ln>
                        <a:solidFill>
                          <a:prstClr val="black"/>
                        </a:solidFill>
                        <a:latin typeface="Cambria Math"/>
                      </a:rPr>
                      <m:t>,</m:t>
                    </m:r>
                    <m:r>
                      <a:rPr lang="fr-FR" sz="2000" i="1" cap="all" smtClean="0">
                        <a:ln w="9000" cmpd="sng">
                          <a:noFill/>
                          <a:prstDash val="solid"/>
                        </a:ln>
                        <a:solidFill>
                          <a:prstClr val="black"/>
                        </a:solidFill>
                        <a:latin typeface="Cambria Math"/>
                      </a:rPr>
                      <m:t>2</m:t>
                    </m:r>
                    <m:r>
                      <a:rPr lang="fr-FR" sz="2000" i="1" cap="all" smtClean="0">
                        <a:ln w="9000" cmpd="sng">
                          <a:noFill/>
                          <a:prstDash val="solid"/>
                        </a:ln>
                        <a:solidFill>
                          <a:prstClr val="black"/>
                        </a:solidFill>
                        <a:latin typeface="Cambria Math"/>
                      </a:rPr>
                      <m:t>)</m:t>
                    </m:r>
                  </m:oMath>
                </a14:m>
                <a:endParaRPr lang="fr-FR" sz="2000" i="1" cap="all" dirty="0">
                  <a:ln w="9000" cmpd="sng">
                    <a:noFill/>
                    <a:prstDash val="solid"/>
                  </a:ln>
                  <a:solidFill>
                    <a:prstClr val="black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15" name="TextBox 9">
                <a:extLst>
                  <a:ext uri="{FF2B5EF4-FFF2-40B4-BE49-F238E27FC236}">
                    <a16:creationId xmlns:a16="http://schemas.microsoft.com/office/drawing/2014/main" id="{4B5C5509-B824-53A3-2B35-384BF1E43F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2101" y="2310593"/>
                <a:ext cx="1039588" cy="400110"/>
              </a:xfrm>
              <a:prstGeom prst="rect">
                <a:avLst/>
              </a:prstGeom>
              <a:blipFill>
                <a:blip r:embed="rId10"/>
                <a:stretch>
                  <a:fillRect t="-7576" r="-3529" b="-257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9">
                <a:extLst>
                  <a:ext uri="{FF2B5EF4-FFF2-40B4-BE49-F238E27FC236}">
                    <a16:creationId xmlns:a16="http://schemas.microsoft.com/office/drawing/2014/main" id="{08EDB8C0-AB76-66E3-2DC6-4059AA708767}"/>
                  </a:ext>
                </a:extLst>
              </p:cNvPr>
              <p:cNvSpPr txBox="1"/>
              <p:nvPr/>
            </p:nvSpPr>
            <p:spPr>
              <a:xfrm>
                <a:off x="331186" y="1036318"/>
                <a:ext cx="223158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rtl="1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d>
                        <m:dPr>
                          <m:ctrlPr>
                            <a:rPr lang="fr-FR" sz="2400" i="1" cap="all" smtClean="0">
                              <a:ln w="9000" cmpd="sng">
                                <a:solidFill>
                                  <a:prstClr val="black"/>
                                </a:solidFill>
                                <a:prstDash val="solid"/>
                              </a:ln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400" i="1" cap="all">
                              <a:ln w="9000" cmpd="sng">
                                <a:solidFill>
                                  <a:prstClr val="black"/>
                                </a:solidFill>
                                <a:prstDash val="solid"/>
                              </a:ln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𝐷</m:t>
                          </m:r>
                        </m:e>
                      </m:d>
                      <m:r>
                        <a:rPr lang="fr-FR" sz="2400" i="1" cap="all">
                          <a:ln w="9000" cmpd="sng">
                            <a:solidFill>
                              <a:prstClr val="black"/>
                            </a:solidFill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:</m:t>
                      </m:r>
                      <m:r>
                        <a:rPr lang="fr-FR" sz="2400" i="1" cap="all">
                          <a:ln w="9000" cmpd="sng">
                            <a:solidFill>
                              <a:prstClr val="black"/>
                            </a:solidFill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𝑦</m:t>
                      </m:r>
                      <m:r>
                        <a:rPr lang="fr-FR" sz="2400" i="1" cap="all">
                          <a:ln w="9000" cmpd="sng">
                            <a:solidFill>
                              <a:prstClr val="black"/>
                            </a:solidFill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  <m:r>
                        <a:rPr lang="fr-FR" sz="2400" i="1" cap="all">
                          <a:ln w="9000" cmpd="sng">
                            <a:solidFill>
                              <a:prstClr val="black"/>
                            </a:solidFill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4</m:t>
                      </m:r>
                      <m:r>
                        <a:rPr lang="fr-FR" sz="2400" i="1" cap="all">
                          <a:ln w="9000" cmpd="sng">
                            <a:solidFill>
                              <a:prstClr val="black"/>
                            </a:solidFill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𝑥</m:t>
                      </m:r>
                      <m:r>
                        <a:rPr lang="ar-SA" sz="2400" i="1" cap="all">
                          <a:ln w="9000" cmpd="sng">
                            <a:solidFill>
                              <a:prstClr val="black"/>
                            </a:solidFill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−</m:t>
                      </m:r>
                      <m:r>
                        <a:rPr lang="fr-FR" sz="2400" i="1" cap="all">
                          <a:ln w="9000" cmpd="sng">
                            <a:solidFill>
                              <a:prstClr val="black"/>
                            </a:solidFill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fr-FR" sz="2400" i="1" cap="all" dirty="0">
                  <a:ln w="9000" cmpd="sng">
                    <a:solidFill>
                      <a:sysClr val="windowText" lastClr="000000"/>
                    </a:solidFill>
                    <a:prstDash val="solid"/>
                  </a:ln>
                  <a:solidFill>
                    <a:sysClr val="windowText" lastClr="000000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16" name="TextBox 9">
                <a:extLst>
                  <a:ext uri="{FF2B5EF4-FFF2-40B4-BE49-F238E27FC236}">
                    <a16:creationId xmlns:a16="http://schemas.microsoft.com/office/drawing/2014/main" id="{08EDB8C0-AB76-66E3-2DC6-4059AA7087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186" y="1036318"/>
                <a:ext cx="2231587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6EADAD07-1695-1EED-25FB-0D7CA119F2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6796195"/>
              </p:ext>
            </p:extLst>
          </p:nvPr>
        </p:nvGraphicFramePr>
        <p:xfrm>
          <a:off x="790390" y="3530755"/>
          <a:ext cx="3048000" cy="1112520"/>
        </p:xfrm>
        <a:graphic>
          <a:graphicData uri="http://schemas.openxmlformats.org/drawingml/2006/table">
            <a:tbl>
              <a:tblPr firstRow="1" bandRow="1"/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22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97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9pPr>
                    </a:lstStyle>
                    <a:p>
                      <a:pPr algn="ctr"/>
                      <a:endParaRPr lang="fr-FR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9pPr>
                    </a:lstStyle>
                    <a:p>
                      <a:pPr algn="ctr"/>
                      <a:endParaRPr lang="fr-FR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9pPr>
                    </a:lstStyle>
                    <a:p>
                      <a:pPr algn="ctr"/>
                      <a:endParaRPr lang="fr-FR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9pPr>
                    </a:lstStyle>
                    <a:p>
                      <a:pPr algn="ctr"/>
                      <a:endParaRPr lang="fr-FR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9pPr>
                    </a:lstStyle>
                    <a:p>
                      <a:pPr algn="ctr"/>
                      <a:endParaRPr lang="fr-FR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9pPr>
                    </a:lstStyle>
                    <a:p>
                      <a:pPr algn="ctr"/>
                      <a:endParaRPr lang="fr-FR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9pPr>
                    </a:lstStyle>
                    <a:p>
                      <a:pPr algn="ctr"/>
                      <a:endParaRPr lang="fr-FR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9pPr>
                    </a:lstStyle>
                    <a:p>
                      <a:pPr algn="ctr"/>
                      <a:endParaRPr lang="fr-FR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9pPr>
                    </a:lstStyle>
                    <a:p>
                      <a:pPr algn="ctr"/>
                      <a:endParaRPr lang="fr-FR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9">
                <a:extLst>
                  <a:ext uri="{FF2B5EF4-FFF2-40B4-BE49-F238E27FC236}">
                    <a16:creationId xmlns:a16="http://schemas.microsoft.com/office/drawing/2014/main" id="{9698BDF2-B224-38A0-EF20-8267FA294239}"/>
                  </a:ext>
                </a:extLst>
              </p:cNvPr>
              <p:cNvSpPr txBox="1"/>
              <p:nvPr/>
            </p:nvSpPr>
            <p:spPr>
              <a:xfrm>
                <a:off x="1148186" y="3469500"/>
                <a:ext cx="42944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i="1" cap="all" smtClean="0">
                          <a:ln w="9000" cmpd="sng">
                            <a:solidFill>
                              <a:prstClr val="black"/>
                            </a:solidFill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fr-FR" sz="2000" i="1" cap="all" dirty="0">
                  <a:ln w="9000" cmpd="sng">
                    <a:solidFill>
                      <a:prstClr val="black"/>
                    </a:solidFill>
                    <a:prstDash val="solid"/>
                  </a:ln>
                  <a:solidFill>
                    <a:prstClr val="black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18" name="TextBox 9">
                <a:extLst>
                  <a:ext uri="{FF2B5EF4-FFF2-40B4-BE49-F238E27FC236}">
                    <a16:creationId xmlns:a16="http://schemas.microsoft.com/office/drawing/2014/main" id="{9698BDF2-B224-38A0-EF20-8267FA2942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8186" y="3469500"/>
                <a:ext cx="429447" cy="4001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9">
                <a:extLst>
                  <a:ext uri="{FF2B5EF4-FFF2-40B4-BE49-F238E27FC236}">
                    <a16:creationId xmlns:a16="http://schemas.microsoft.com/office/drawing/2014/main" id="{CC6767BE-7D7A-EF09-BCC8-DBF3AB5CCA19}"/>
                  </a:ext>
                </a:extLst>
              </p:cNvPr>
              <p:cNvSpPr txBox="1"/>
              <p:nvPr/>
            </p:nvSpPr>
            <p:spPr>
              <a:xfrm>
                <a:off x="1148186" y="3843720"/>
                <a:ext cx="42944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i="1" cap="all" smtClean="0">
                          <a:ln w="9000" cmpd="sng">
                            <a:solidFill>
                              <a:prstClr val="black"/>
                            </a:solidFill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fr-FR" sz="2000" i="1" cap="all" dirty="0">
                  <a:ln w="9000" cmpd="sng">
                    <a:solidFill>
                      <a:prstClr val="black"/>
                    </a:solidFill>
                    <a:prstDash val="solid"/>
                  </a:ln>
                  <a:solidFill>
                    <a:prstClr val="black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19" name="TextBox 9">
                <a:extLst>
                  <a:ext uri="{FF2B5EF4-FFF2-40B4-BE49-F238E27FC236}">
                    <a16:creationId xmlns:a16="http://schemas.microsoft.com/office/drawing/2014/main" id="{CC6767BE-7D7A-EF09-BCC8-DBF3AB5CCA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8186" y="3843720"/>
                <a:ext cx="429447" cy="40011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9">
                <a:extLst>
                  <a:ext uri="{FF2B5EF4-FFF2-40B4-BE49-F238E27FC236}">
                    <a16:creationId xmlns:a16="http://schemas.microsoft.com/office/drawing/2014/main" id="{6AB8BB7B-FBDB-B539-216F-0FD88E9D897C}"/>
                  </a:ext>
                </a:extLst>
              </p:cNvPr>
              <p:cNvSpPr txBox="1"/>
              <p:nvPr/>
            </p:nvSpPr>
            <p:spPr>
              <a:xfrm>
                <a:off x="790389" y="4207357"/>
                <a:ext cx="103958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i="1" cap="all" smtClean="0">
                          <a:ln w="9000" cmpd="sng">
                            <a:solidFill>
                              <a:prstClr val="black"/>
                            </a:solidFill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𝑀</m:t>
                      </m:r>
                      <m:r>
                        <a:rPr lang="fr-FR" sz="2000" i="1" cap="all" smtClean="0">
                          <a:ln w="9000" cmpd="sng">
                            <a:solidFill>
                              <a:prstClr val="black"/>
                            </a:solidFill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(</m:t>
                      </m:r>
                      <m:r>
                        <a:rPr lang="fr-FR" sz="2000" i="1" cap="all" smtClean="0">
                          <a:ln w="9000" cmpd="sng">
                            <a:solidFill>
                              <a:prstClr val="black"/>
                            </a:solidFill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𝑥</m:t>
                      </m:r>
                      <m:r>
                        <a:rPr lang="fr-FR" sz="2000" i="1" cap="all" smtClean="0">
                          <a:ln w="9000" cmpd="sng">
                            <a:solidFill>
                              <a:prstClr val="black"/>
                            </a:solidFill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,</m:t>
                      </m:r>
                      <m:r>
                        <a:rPr lang="fr-FR" sz="2000" i="1" cap="all" smtClean="0">
                          <a:ln w="9000" cmpd="sng">
                            <a:solidFill>
                              <a:prstClr val="black"/>
                            </a:solidFill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𝑦</m:t>
                      </m:r>
                      <m:r>
                        <a:rPr lang="fr-FR" sz="2000" i="1" cap="all" smtClean="0">
                          <a:ln w="9000" cmpd="sng">
                            <a:solidFill>
                              <a:prstClr val="black"/>
                            </a:solidFill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fr-FR" sz="2000" i="1" cap="all" dirty="0">
                  <a:ln w="9000" cmpd="sng">
                    <a:solidFill>
                      <a:prstClr val="black"/>
                    </a:solidFill>
                    <a:prstDash val="solid"/>
                  </a:ln>
                  <a:solidFill>
                    <a:prstClr val="black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20" name="TextBox 9">
                <a:extLst>
                  <a:ext uri="{FF2B5EF4-FFF2-40B4-BE49-F238E27FC236}">
                    <a16:creationId xmlns:a16="http://schemas.microsoft.com/office/drawing/2014/main" id="{6AB8BB7B-FBDB-B539-216F-0FD88E9D89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389" y="4207357"/>
                <a:ext cx="1039588" cy="40011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9">
                <a:extLst>
                  <a:ext uri="{FF2B5EF4-FFF2-40B4-BE49-F238E27FC236}">
                    <a16:creationId xmlns:a16="http://schemas.microsoft.com/office/drawing/2014/main" id="{D65DA741-86F3-219F-0468-1AEB81BA59C6}"/>
                  </a:ext>
                </a:extLst>
              </p:cNvPr>
              <p:cNvSpPr txBox="1"/>
              <p:nvPr/>
            </p:nvSpPr>
            <p:spPr>
              <a:xfrm>
                <a:off x="2087830" y="3505973"/>
                <a:ext cx="42944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fr-FR" sz="2000" i="1" cap="all" dirty="0">
                  <a:ln w="9000" cmpd="sng">
                    <a:noFill/>
                    <a:prstDash val="solid"/>
                  </a:ln>
                  <a:solidFill>
                    <a:prstClr val="black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21" name="TextBox 9">
                <a:extLst>
                  <a:ext uri="{FF2B5EF4-FFF2-40B4-BE49-F238E27FC236}">
                    <a16:creationId xmlns:a16="http://schemas.microsoft.com/office/drawing/2014/main" id="{D65DA741-86F3-219F-0468-1AEB81BA59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7830" y="3505973"/>
                <a:ext cx="429447" cy="400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9">
                <a:extLst>
                  <a:ext uri="{FF2B5EF4-FFF2-40B4-BE49-F238E27FC236}">
                    <a16:creationId xmlns:a16="http://schemas.microsoft.com/office/drawing/2014/main" id="{61988AA2-6C45-A5DD-FB64-99FC5EB68183}"/>
                  </a:ext>
                </a:extLst>
              </p:cNvPr>
              <p:cNvSpPr txBox="1"/>
              <p:nvPr/>
            </p:nvSpPr>
            <p:spPr>
              <a:xfrm>
                <a:off x="2099666" y="3878396"/>
                <a:ext cx="42944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fr-FR" sz="2000" i="1" cap="all" dirty="0">
                  <a:ln w="9000" cmpd="sng">
                    <a:noFill/>
                    <a:prstDash val="solid"/>
                  </a:ln>
                  <a:solidFill>
                    <a:prstClr val="black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22" name="TextBox 9">
                <a:extLst>
                  <a:ext uri="{FF2B5EF4-FFF2-40B4-BE49-F238E27FC236}">
                    <a16:creationId xmlns:a16="http://schemas.microsoft.com/office/drawing/2014/main" id="{61988AA2-6C45-A5DD-FB64-99FC5EB681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9666" y="3878396"/>
                <a:ext cx="429447" cy="40011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9">
                <a:extLst>
                  <a:ext uri="{FF2B5EF4-FFF2-40B4-BE49-F238E27FC236}">
                    <a16:creationId xmlns:a16="http://schemas.microsoft.com/office/drawing/2014/main" id="{29F19C3E-8115-70D7-68EF-728458EB9788}"/>
                  </a:ext>
                </a:extLst>
              </p:cNvPr>
              <p:cNvSpPr txBox="1"/>
              <p:nvPr/>
            </p:nvSpPr>
            <p:spPr>
              <a:xfrm>
                <a:off x="1750462" y="4269720"/>
                <a:ext cx="103958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2000" cap="all" dirty="0">
                    <a:ln w="9000" cmpd="sng">
                      <a:noFill/>
                      <a:prstDash val="solid"/>
                    </a:ln>
                    <a:solidFill>
                      <a:prstClr val="black"/>
                    </a:solidFill>
                    <a:latin typeface="Century Schoolbook"/>
                  </a:rPr>
                  <a:t>E</a:t>
                </a:r>
                <a14:m>
                  <m:oMath xmlns:m="http://schemas.openxmlformats.org/officeDocument/2006/math">
                    <m:r>
                      <a:rPr lang="fr-FR" sz="2000" i="1" cap="all" smtClean="0">
                        <a:ln w="9000" cmpd="sng">
                          <a:noFill/>
                          <a:prstDash val="solid"/>
                        </a:ln>
                        <a:solidFill>
                          <a:prstClr val="black"/>
                        </a:solidFill>
                        <a:latin typeface="Cambria Math"/>
                      </a:rPr>
                      <m:t>(</m:t>
                    </m:r>
                    <m:r>
                      <a:rPr lang="fr-FR" sz="2000" i="1" cap="all" smtClean="0">
                        <a:ln w="9000" cmpd="sng">
                          <a:noFill/>
                          <a:prstDash val="solid"/>
                        </a:ln>
                        <a:solidFill>
                          <a:prstClr val="black"/>
                        </a:solidFill>
                        <a:latin typeface="Cambria Math"/>
                      </a:rPr>
                      <m:t>0</m:t>
                    </m:r>
                    <m:r>
                      <a:rPr lang="fr-FR" sz="2000" i="1" cap="all" smtClean="0">
                        <a:ln w="9000" cmpd="sng">
                          <a:noFill/>
                          <a:prstDash val="solid"/>
                        </a:ln>
                        <a:solidFill>
                          <a:prstClr val="black"/>
                        </a:solidFill>
                        <a:latin typeface="Cambria Math"/>
                      </a:rPr>
                      <m:t>,</m:t>
                    </m:r>
                    <m:r>
                      <a:rPr lang="fr-FR" sz="2000" i="1" cap="all" smtClean="0">
                        <a:ln w="9000" cmpd="sng">
                          <a:noFill/>
                          <a:prstDash val="solid"/>
                        </a:ln>
                        <a:solidFill>
                          <a:prstClr val="black"/>
                        </a:solidFill>
                        <a:latin typeface="Cambria Math"/>
                      </a:rPr>
                      <m:t>1</m:t>
                    </m:r>
                    <m:r>
                      <a:rPr lang="fr-FR" sz="2000" i="1" cap="all" smtClean="0">
                        <a:ln w="9000" cmpd="sng">
                          <a:noFill/>
                          <a:prstDash val="solid"/>
                        </a:ln>
                        <a:solidFill>
                          <a:prstClr val="black"/>
                        </a:solidFill>
                        <a:latin typeface="Cambria Math"/>
                      </a:rPr>
                      <m:t>)</m:t>
                    </m:r>
                  </m:oMath>
                </a14:m>
                <a:endParaRPr lang="fr-FR" sz="2000" i="1" cap="all" dirty="0">
                  <a:ln w="9000" cmpd="sng">
                    <a:noFill/>
                    <a:prstDash val="solid"/>
                  </a:ln>
                  <a:solidFill>
                    <a:prstClr val="black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23" name="TextBox 9">
                <a:extLst>
                  <a:ext uri="{FF2B5EF4-FFF2-40B4-BE49-F238E27FC236}">
                    <a16:creationId xmlns:a16="http://schemas.microsoft.com/office/drawing/2014/main" id="{29F19C3E-8115-70D7-68EF-728458EB97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0462" y="4269720"/>
                <a:ext cx="1039588" cy="400110"/>
              </a:xfrm>
              <a:prstGeom prst="rect">
                <a:avLst/>
              </a:prstGeom>
              <a:blipFill>
                <a:blip r:embed="rId17"/>
                <a:stretch>
                  <a:fillRect t="-7576" r="-2924" b="-257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9">
                <a:extLst>
                  <a:ext uri="{FF2B5EF4-FFF2-40B4-BE49-F238E27FC236}">
                    <a16:creationId xmlns:a16="http://schemas.microsoft.com/office/drawing/2014/main" id="{0022129F-8448-95EB-BA9B-617E6BF04316}"/>
                  </a:ext>
                </a:extLst>
              </p:cNvPr>
              <p:cNvSpPr txBox="1"/>
              <p:nvPr/>
            </p:nvSpPr>
            <p:spPr>
              <a:xfrm>
                <a:off x="3127418" y="3504176"/>
                <a:ext cx="42944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fr-FR" sz="2000" i="1" cap="all" dirty="0">
                  <a:ln w="9000" cmpd="sng">
                    <a:noFill/>
                    <a:prstDash val="solid"/>
                  </a:ln>
                  <a:solidFill>
                    <a:prstClr val="black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24" name="TextBox 9">
                <a:extLst>
                  <a:ext uri="{FF2B5EF4-FFF2-40B4-BE49-F238E27FC236}">
                    <a16:creationId xmlns:a16="http://schemas.microsoft.com/office/drawing/2014/main" id="{0022129F-8448-95EB-BA9B-617E6BF043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7418" y="3504176"/>
                <a:ext cx="429447" cy="40011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9">
                <a:extLst>
                  <a:ext uri="{FF2B5EF4-FFF2-40B4-BE49-F238E27FC236}">
                    <a16:creationId xmlns:a16="http://schemas.microsoft.com/office/drawing/2014/main" id="{B80F5E73-74BA-2E61-4748-BC9C8898E5D8}"/>
                  </a:ext>
                </a:extLst>
              </p:cNvPr>
              <p:cNvSpPr txBox="1"/>
              <p:nvPr/>
            </p:nvSpPr>
            <p:spPr>
              <a:xfrm>
                <a:off x="3127418" y="3878396"/>
                <a:ext cx="42944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fr-FR" sz="2000" i="1" cap="all" dirty="0">
                  <a:ln w="9000" cmpd="sng">
                    <a:noFill/>
                    <a:prstDash val="solid"/>
                  </a:ln>
                  <a:solidFill>
                    <a:prstClr val="black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25" name="TextBox 9">
                <a:extLst>
                  <a:ext uri="{FF2B5EF4-FFF2-40B4-BE49-F238E27FC236}">
                    <a16:creationId xmlns:a16="http://schemas.microsoft.com/office/drawing/2014/main" id="{B80F5E73-74BA-2E61-4748-BC9C8898E5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7418" y="3878396"/>
                <a:ext cx="429447" cy="400110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9">
                <a:extLst>
                  <a:ext uri="{FF2B5EF4-FFF2-40B4-BE49-F238E27FC236}">
                    <a16:creationId xmlns:a16="http://schemas.microsoft.com/office/drawing/2014/main" id="{C0E3D9D1-36FD-3B8A-00CD-211221EA0398}"/>
                  </a:ext>
                </a:extLst>
              </p:cNvPr>
              <p:cNvSpPr txBox="1"/>
              <p:nvPr/>
            </p:nvSpPr>
            <p:spPr>
              <a:xfrm>
                <a:off x="2769621" y="4242033"/>
                <a:ext cx="103958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2000" cap="all" dirty="0">
                    <a:ln w="9000" cmpd="sng">
                      <a:noFill/>
                      <a:prstDash val="solid"/>
                    </a:ln>
                    <a:solidFill>
                      <a:prstClr val="black"/>
                    </a:solidFill>
                    <a:latin typeface="Century Schoolbook"/>
                  </a:rPr>
                  <a:t>F</a:t>
                </a:r>
                <a14:m>
                  <m:oMath xmlns:m="http://schemas.openxmlformats.org/officeDocument/2006/math">
                    <m:r>
                      <a:rPr lang="fr-FR" sz="2000" i="1" cap="all" smtClean="0">
                        <a:ln w="9000" cmpd="sng">
                          <a:noFill/>
                          <a:prstDash val="solid"/>
                        </a:ln>
                        <a:solidFill>
                          <a:prstClr val="black"/>
                        </a:solidFill>
                        <a:latin typeface="Cambria Math"/>
                      </a:rPr>
                      <m:t>(</m:t>
                    </m:r>
                    <m:r>
                      <a:rPr lang="fr-FR" sz="2000" i="1" cap="all" smtClean="0">
                        <a:ln w="9000" cmpd="sng">
                          <a:noFill/>
                          <a:prstDash val="solid"/>
                        </a:ln>
                        <a:solidFill>
                          <a:prstClr val="black"/>
                        </a:solidFill>
                        <a:latin typeface="Cambria Math"/>
                      </a:rPr>
                      <m:t>1</m:t>
                    </m:r>
                    <m:r>
                      <a:rPr lang="fr-FR" sz="2000" i="1" cap="all" smtClean="0">
                        <a:ln w="9000" cmpd="sng">
                          <a:noFill/>
                          <a:prstDash val="solid"/>
                        </a:ln>
                        <a:solidFill>
                          <a:prstClr val="black"/>
                        </a:solidFill>
                        <a:latin typeface="Cambria Math"/>
                      </a:rPr>
                      <m:t>,</m:t>
                    </m:r>
                    <m:r>
                      <a:rPr lang="fr-FR" sz="2000" i="1" cap="all" smtClean="0">
                        <a:ln w="9000" cmpd="sng">
                          <a:noFill/>
                          <a:prstDash val="solid"/>
                        </a:ln>
                        <a:solidFill>
                          <a:prstClr val="black"/>
                        </a:solidFill>
                        <a:latin typeface="Cambria Math"/>
                      </a:rPr>
                      <m:t>3</m:t>
                    </m:r>
                    <m:r>
                      <a:rPr lang="fr-FR" sz="2000" i="1" cap="all" smtClean="0">
                        <a:ln w="9000" cmpd="sng">
                          <a:noFill/>
                          <a:prstDash val="solid"/>
                        </a:ln>
                        <a:solidFill>
                          <a:prstClr val="black"/>
                        </a:solidFill>
                        <a:latin typeface="Cambria Math"/>
                      </a:rPr>
                      <m:t>)</m:t>
                    </m:r>
                  </m:oMath>
                </a14:m>
                <a:endParaRPr lang="fr-FR" sz="2000" i="1" cap="all" dirty="0">
                  <a:ln w="9000" cmpd="sng">
                    <a:noFill/>
                    <a:prstDash val="solid"/>
                  </a:ln>
                  <a:solidFill>
                    <a:prstClr val="black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26" name="TextBox 9">
                <a:extLst>
                  <a:ext uri="{FF2B5EF4-FFF2-40B4-BE49-F238E27FC236}">
                    <a16:creationId xmlns:a16="http://schemas.microsoft.com/office/drawing/2014/main" id="{C0E3D9D1-36FD-3B8A-00CD-211221EA03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9621" y="4242033"/>
                <a:ext cx="1039588" cy="400110"/>
              </a:xfrm>
              <a:prstGeom prst="rect">
                <a:avLst/>
              </a:prstGeom>
              <a:blipFill>
                <a:blip r:embed="rId20"/>
                <a:stretch>
                  <a:fillRect t="-9091" r="-2339" b="-257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9">
                <a:extLst>
                  <a:ext uri="{FF2B5EF4-FFF2-40B4-BE49-F238E27FC236}">
                    <a16:creationId xmlns:a16="http://schemas.microsoft.com/office/drawing/2014/main" id="{17006EC2-D6D4-A06D-A83D-06A54272D4A4}"/>
                  </a:ext>
                </a:extLst>
              </p:cNvPr>
              <p:cNvSpPr txBox="1"/>
              <p:nvPr/>
            </p:nvSpPr>
            <p:spPr>
              <a:xfrm>
                <a:off x="202298" y="2900858"/>
                <a:ext cx="232073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rtl="1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d>
                        <m:dPr>
                          <m:ctrlPr>
                            <a:rPr lang="fr-FR" sz="2400" i="1" cap="all">
                              <a:ln w="9000" cmpd="sng">
                                <a:solidFill>
                                  <a:prstClr val="black"/>
                                </a:solidFill>
                                <a:prstDash val="solid"/>
                              </a:ln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fr-FR" sz="2400" i="1" cap="all">
                              <a:ln w="9000" cmpd="sng">
                                <a:solidFill>
                                  <a:prstClr val="black"/>
                                </a:solidFill>
                                <a:prstDash val="solid"/>
                              </a:ln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∆</m:t>
                          </m:r>
                        </m:e>
                      </m:d>
                      <m:r>
                        <a:rPr lang="fr-FR" sz="2400" i="1" cap="all">
                          <a:ln w="9000" cmpd="sng">
                            <a:solidFill>
                              <a:prstClr val="black"/>
                            </a:solidFill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:</m:t>
                      </m:r>
                      <m:r>
                        <a:rPr lang="fr-FR" sz="2400" i="1" cap="all">
                          <a:ln w="9000" cmpd="sng">
                            <a:solidFill>
                              <a:prstClr val="black"/>
                            </a:solidFill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𝑦</m:t>
                      </m:r>
                      <m:r>
                        <a:rPr lang="fr-FR" sz="2400" i="1" cap="all">
                          <a:ln w="9000" cmpd="sng">
                            <a:solidFill>
                              <a:prstClr val="black"/>
                            </a:solidFill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  <m:r>
                        <a:rPr lang="ar-MA" sz="2400" i="1" cap="all">
                          <a:ln w="9000" cmpd="sng">
                            <a:solidFill>
                              <a:prstClr val="black"/>
                            </a:solidFill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2</m:t>
                      </m:r>
                      <m:r>
                        <a:rPr lang="fr-FR" sz="2400" i="1" cap="all">
                          <a:ln w="9000" cmpd="sng">
                            <a:solidFill>
                              <a:prstClr val="black"/>
                            </a:solidFill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𝑥</m:t>
                      </m:r>
                      <m:r>
                        <a:rPr lang="ar-SA" sz="2400" i="1" cap="all">
                          <a:ln w="9000" cmpd="sng">
                            <a:solidFill>
                              <a:prstClr val="black"/>
                            </a:solidFill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+</m:t>
                      </m:r>
                      <m:r>
                        <a:rPr lang="fr-FR" sz="2400" i="1" cap="all">
                          <a:ln w="9000" cmpd="sng">
                            <a:solidFill>
                              <a:prstClr val="black"/>
                            </a:solidFill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fr-FR" sz="2400" i="1" cap="all" dirty="0">
                  <a:ln w="9000" cmpd="sng">
                    <a:solidFill>
                      <a:sysClr val="windowText" lastClr="000000"/>
                    </a:solidFill>
                    <a:prstDash val="solid"/>
                  </a:ln>
                  <a:solidFill>
                    <a:sysClr val="windowText" lastClr="000000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27" name="TextBox 9">
                <a:extLst>
                  <a:ext uri="{FF2B5EF4-FFF2-40B4-BE49-F238E27FC236}">
                    <a16:creationId xmlns:a16="http://schemas.microsoft.com/office/drawing/2014/main" id="{17006EC2-D6D4-A06D-A83D-06A54272D4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298" y="2900858"/>
                <a:ext cx="2320730" cy="461665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9">
                <a:extLst>
                  <a:ext uri="{FF2B5EF4-FFF2-40B4-BE49-F238E27FC236}">
                    <a16:creationId xmlns:a16="http://schemas.microsoft.com/office/drawing/2014/main" id="{BC0622D6-7F75-B209-BFD8-A0A16DDC327C}"/>
                  </a:ext>
                </a:extLst>
              </p:cNvPr>
              <p:cNvSpPr txBox="1"/>
              <p:nvPr/>
            </p:nvSpPr>
            <p:spPr>
              <a:xfrm>
                <a:off x="1847074" y="2285811"/>
                <a:ext cx="103958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𝐴</m:t>
                      </m:r>
                      <m:r>
                        <a:rPr lang="fr-FR" sz="20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(</m:t>
                      </m:r>
                      <m:r>
                        <a:rPr lang="fr-FR" sz="20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0</m:t>
                      </m:r>
                      <m:r>
                        <a:rPr lang="fr-FR" sz="20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,−</m:t>
                      </m:r>
                      <m:r>
                        <a:rPr lang="fr-FR" sz="20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2</m:t>
                      </m:r>
                      <m:r>
                        <a:rPr lang="fr-FR" sz="2000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fr-FR" sz="2000" i="1" cap="all" dirty="0">
                  <a:ln w="9000" cmpd="sng">
                    <a:noFill/>
                    <a:prstDash val="solid"/>
                  </a:ln>
                  <a:solidFill>
                    <a:prstClr val="black"/>
                  </a:solidFill>
                  <a:latin typeface="Century Schoolbook"/>
                </a:endParaRPr>
              </a:p>
            </p:txBody>
          </p:sp>
        </mc:Choice>
        <mc:Fallback xmlns="">
          <p:sp>
            <p:nvSpPr>
              <p:cNvPr id="28" name="TextBox 9">
                <a:extLst>
                  <a:ext uri="{FF2B5EF4-FFF2-40B4-BE49-F238E27FC236}">
                    <a16:creationId xmlns:a16="http://schemas.microsoft.com/office/drawing/2014/main" id="{BC0622D6-7F75-B209-BFD8-A0A16DDC32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7074" y="2285811"/>
                <a:ext cx="1039588" cy="400110"/>
              </a:xfrm>
              <a:prstGeom prst="rect">
                <a:avLst/>
              </a:prstGeom>
              <a:blipFill>
                <a:blip r:embed="rId22"/>
                <a:stretch>
                  <a:fillRect r="-10526" b="-16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9" name="Image 28">
            <a:extLst>
              <a:ext uri="{FF2B5EF4-FFF2-40B4-BE49-F238E27FC236}">
                <a16:creationId xmlns:a16="http://schemas.microsoft.com/office/drawing/2014/main" id="{FF026DF1-D27E-6B67-573F-26615EA0DA53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729" y="1298253"/>
            <a:ext cx="5151584" cy="439977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785D7EC1-CFFD-D841-C304-29C09CD92302}"/>
                  </a:ext>
                </a:extLst>
              </p:cNvPr>
              <p:cNvSpPr txBox="1"/>
              <p:nvPr/>
            </p:nvSpPr>
            <p:spPr>
              <a:xfrm>
                <a:off x="235687" y="4819941"/>
                <a:ext cx="7473408" cy="15696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FR" sz="2400" dirty="0">
                    <a:solidFill>
                      <a:srgbClr val="151515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le couple solution de ce système vérifie les deux équations, ce qui correspond au point d'intersection des droites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2400" i="1" cap="all">
                            <a:ln w="9000" cmpd="sng">
                              <a:solidFill>
                                <a:prstClr val="black"/>
                              </a:solidFill>
                              <a:prstDash val="solid"/>
                            </a:ln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2400" i="1" cap="all">
                            <a:ln w="9000" cmpd="sng">
                              <a:solidFill>
                                <a:prstClr val="black"/>
                              </a:solidFill>
                              <a:prstDash val="solid"/>
                            </a:ln>
                            <a:solidFill>
                              <a:prstClr val="black"/>
                            </a:solidFill>
                            <a:latin typeface="Cambria Math"/>
                          </a:rPr>
                          <m:t>𝐷</m:t>
                        </m:r>
                      </m:e>
                    </m:d>
                  </m:oMath>
                </a14:m>
                <a:r>
                  <a:rPr lang="fr-FR" sz="2400" dirty="0">
                    <a:solidFill>
                      <a:srgbClr val="151515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et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2400" i="1" cap="all" smtClean="0">
                            <a:ln w="9000" cmpd="sng">
                              <a:solidFill>
                                <a:prstClr val="black"/>
                              </a:solidFill>
                              <a:prstDash val="solid"/>
                            </a:ln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fr-FR" sz="2400" i="1" cap="all">
                            <a:ln w="9000" cmpd="sng">
                              <a:solidFill>
                                <a:prstClr val="black"/>
                              </a:solidFill>
                              <a:prstDash val="solid"/>
                            </a:ln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</a:rPr>
                          <m:t>∆</m:t>
                        </m:r>
                      </m:e>
                    </m:d>
                  </m:oMath>
                </a14:m>
                <a:r>
                  <a:rPr lang="fr-FR" sz="2400" dirty="0"/>
                  <a:t>, </a:t>
                </a:r>
              </a:p>
              <a:p>
                <a:r>
                  <a:rPr lang="fr-FR" sz="2400" dirty="0"/>
                  <a:t>donc </a:t>
                </a:r>
                <a:r>
                  <a:rPr lang="fr-FR" sz="2400" b="1" dirty="0"/>
                  <a:t>la solution de ce système est le couple               </a:t>
                </a:r>
                <a:r>
                  <a:rPr lang="fr-FR" sz="2400" dirty="0"/>
                  <a:t>.</a:t>
                </a:r>
              </a:p>
            </p:txBody>
          </p:sp>
        </mc:Choice>
        <mc:Fallback xmlns=""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785D7EC1-CFFD-D841-C304-29C09CD923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687" y="4819941"/>
                <a:ext cx="7473408" cy="1569660"/>
              </a:xfrm>
              <a:prstGeom prst="rect">
                <a:avLst/>
              </a:prstGeom>
              <a:blipFill>
                <a:blip r:embed="rId24"/>
                <a:stretch>
                  <a:fillRect l="-1305" t="-3113" r="-1060" b="-817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9">
                <a:extLst>
                  <a:ext uri="{FF2B5EF4-FFF2-40B4-BE49-F238E27FC236}">
                    <a16:creationId xmlns:a16="http://schemas.microsoft.com/office/drawing/2014/main" id="{B4491362-57EB-1D0A-2FC7-27D903954590}"/>
                  </a:ext>
                </a:extLst>
              </p:cNvPr>
              <p:cNvSpPr txBox="1"/>
              <p:nvPr/>
            </p:nvSpPr>
            <p:spPr>
              <a:xfrm>
                <a:off x="5674554" y="5744230"/>
                <a:ext cx="1338668" cy="7838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srgbClr val="FF000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m:t>(</m:t>
                      </m:r>
                      <m:f>
                        <m:fPr>
                          <m:ctrlPr>
                            <a:rPr lang="fr-FR" sz="2400" b="1" i="1" cap="all" smtClean="0">
                              <a:ln w="9000" cmpd="sng">
                                <a:noFill/>
                                <a:prstDash val="solid"/>
                              </a:ln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itchFamily="18" charset="0"/>
                            </a:rPr>
                          </m:ctrlPr>
                        </m:fPr>
                        <m:num>
                          <m:r>
                            <a:rPr lang="fr-FR" sz="2400" b="1" i="1" cap="all" smtClean="0">
                              <a:ln w="9000" cmpd="sng">
                                <a:noFill/>
                                <a:prstDash val="solid"/>
                              </a:ln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fr-FR" sz="2400" b="1" i="1" cap="all" smtClean="0">
                              <a:ln w="9000" cmpd="sng">
                                <a:noFill/>
                                <a:prstDash val="solid"/>
                              </a:ln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itchFamily="18" charset="0"/>
                            </a:rPr>
                            <m:t>𝟐</m:t>
                          </m:r>
                        </m:den>
                      </m:f>
                      <m:r>
                        <a:rPr lang="fr-FR" sz="2400" b="1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srgbClr val="FF000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m:t>,</m:t>
                      </m:r>
                      <m:r>
                        <a:rPr lang="fr-FR" sz="2400" b="1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srgbClr val="FF000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m:t>𝟒</m:t>
                      </m:r>
                      <m:r>
                        <a:rPr lang="fr-FR" sz="2400" b="1" i="1" cap="all" smtClean="0">
                          <a:ln w="9000" cmpd="sng">
                            <a:noFill/>
                            <a:prstDash val="solid"/>
                          </a:ln>
                          <a:solidFill>
                            <a:srgbClr val="FF000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m:t>)</m:t>
                      </m:r>
                    </m:oMath>
                  </m:oMathPara>
                </a14:m>
                <a:endParaRPr lang="fr-FR" sz="2800" b="1" i="1" cap="all" dirty="0">
                  <a:ln w="9000" cmpd="sng">
                    <a:noFill/>
                    <a:prstDash val="solid"/>
                  </a:ln>
                  <a:solidFill>
                    <a:srgbClr val="FF0000"/>
                  </a:solidFill>
                  <a:effectLst/>
                  <a:latin typeface="Cambria Math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32" name="TextBox 9">
                <a:extLst>
                  <a:ext uri="{FF2B5EF4-FFF2-40B4-BE49-F238E27FC236}">
                    <a16:creationId xmlns:a16="http://schemas.microsoft.com/office/drawing/2014/main" id="{B4491362-57EB-1D0A-2FC7-27D9039545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4554" y="5744230"/>
                <a:ext cx="1338668" cy="783804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01313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2" grpId="0"/>
      <p:bldP spid="13" grpId="0"/>
      <p:bldP spid="14" grpId="0"/>
      <p:bldP spid="15" grpId="0"/>
      <p:bldP spid="21" grpId="0"/>
      <p:bldP spid="22" grpId="0"/>
      <p:bldP spid="23" grpId="0"/>
      <p:bldP spid="24" grpId="0"/>
      <p:bldP spid="25" grpId="0"/>
      <p:bldP spid="26" grpId="0"/>
      <p:bldP spid="28" grpId="0"/>
      <p:bldP spid="32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1971</TotalTime>
  <Words>1094</Words>
  <Application>Microsoft Office PowerPoint</Application>
  <PresentationFormat>Grand écran</PresentationFormat>
  <Paragraphs>192</Paragraphs>
  <Slides>19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8" baseType="lpstr">
      <vt:lpstr>Arabic Typesetting</vt:lpstr>
      <vt:lpstr>Arial</vt:lpstr>
      <vt:lpstr>Calibri</vt:lpstr>
      <vt:lpstr>Calibri Light</vt:lpstr>
      <vt:lpstr>Cambria Math</vt:lpstr>
      <vt:lpstr>Century Schoolbook</vt:lpstr>
      <vt:lpstr>Times New Roman</vt:lpstr>
      <vt:lpstr>Thème Office</vt:lpstr>
      <vt:lpstr>Equation</vt:lpstr>
      <vt:lpstr>Système de deux équations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Exercice 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Exercice 4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OUMAHMOUD BRAHIM</dc:creator>
  <cp:lastModifiedBy>user</cp:lastModifiedBy>
  <cp:revision>29</cp:revision>
  <dcterms:created xsi:type="dcterms:W3CDTF">2023-03-31T15:19:27Z</dcterms:created>
  <dcterms:modified xsi:type="dcterms:W3CDTF">2024-05-17T07:35:15Z</dcterms:modified>
</cp:coreProperties>
</file>