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7" r:id="rId5"/>
    <p:sldId id="258" r:id="rId6"/>
    <p:sldId id="261" r:id="rId7"/>
    <p:sldId id="264" r:id="rId8"/>
    <p:sldId id="266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3T15:24:58.31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0,'6'0,"10"0,8 0,7 0,5 0,-3 7,-1 2,-6 6,-1 1,3 4,3-1,3 3,-5-2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96BB5-0D63-1794-AF38-E6DE4B12F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FA5831-3910-74C5-42F2-4CA4023E6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E0BF4D-B7C4-E0E4-59F1-1185DF1D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84BFD-343A-7F9C-8EB7-4E2AC83A1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EFA61B-E699-77CD-E406-6034C39B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54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287AEC-9963-B095-8582-E52FFA43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E65167-1A9D-F8A3-DC45-BAFCB26EE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56A90C-8BB5-6482-DB8E-020D75F0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F1CEF6-585B-4EC7-EC67-EC183742E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A4445B-0D66-F495-F14E-700D52F05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390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F132D-F457-92DE-7E02-4481F41F0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3D403E-2BA5-C7D9-9663-789B569B8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DF3D73-6C94-5A13-394D-B28893D6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BF3CEE-B383-4417-2031-E8EC6106D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8BDD2-F95F-01D1-AE07-051B8D7A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34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AB5D85-1F81-C403-AD3A-FC82376C9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C067F5-5CAC-9A25-F808-1F4F636E5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B505F1-E76D-AEF3-EA94-A73F43629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6A321A-9190-93B6-7FD7-20225E1B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6BAE34-86AE-FFEA-C101-93E6E8EA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389E4-6D5C-9E86-5C73-3E1E1A0F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875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26C90-462B-3435-D24E-C575108D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B69F6B-303D-2C47-E9A7-CE4603E1C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E85B5B-EABB-7ED9-0AAD-3161FA0C3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90476A-2CFD-81D6-9269-9F5F164582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CBB699-5E38-BBFC-CCE3-EBCA20798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DD35FCE-9AC6-2DF4-04D2-2604C804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0D11621-6281-8679-59F6-FEFC5C8EC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166477-EB42-67E9-A8B9-179B0B4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62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E54745-CB4E-8E89-2FFB-A962AE0BF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86B964-453A-3AFB-2090-6078D785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E7F8D08-625E-DE0C-BB94-55AABD18F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2F8E60-9085-8D5B-42A2-ACF6B081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04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016712-7D18-815A-7523-ED048FA2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8DC0BF-B016-494E-12E2-615B3D910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0CF097-74AB-D414-1D5B-D05ADCFB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3C6107-5CED-6A0D-5F94-788C58B7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5F1BB-D462-C86E-2045-669799F58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1430CE-3311-B968-F209-F7F08FAB9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D6D2BD-A4CB-C673-29AD-65E2C93C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DA20AB-C333-50A9-C208-D1E91FF0D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01EE3C-AC58-A55D-C8AE-1BEC6FBE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181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667DD-C885-39E3-6439-C257086D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AFCA69-4C07-71BF-1D29-EB16AA3F4B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705219-E78E-5B52-B3A2-939AB9F1A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C49D5C-675E-C8EB-C799-51BFD79D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376C09-8526-8473-009C-1CB81055F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E684B6-9FAC-358F-A049-F852173A8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68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7C0F7-1A7B-171A-215A-CA625F53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5341C7-9B18-F728-8591-8CDFE0948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C09E12-FAC1-3060-3C62-905EA7D7F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AAB26C-6C63-D3BD-63B6-6BD09FBC7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F9FB1D-6FC8-C6E4-9DA1-F16DC1AF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021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BA85B1D-BBD7-58A9-8D5F-A68FB4239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9968A2-5DB5-A38C-2507-D5B9C6582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213317-8F18-C349-FB33-2CE89C20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E0E04B-EE49-D8AB-ABC5-C03EC9BF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393B56-0BEC-2AA1-7E70-958FEFB7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10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02BA5A9-FA61-019F-7B81-22C0C819A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627015-199A-6A25-DB2B-06B6E449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9F4A78-030B-A0F4-FA97-F6B71C97A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44EE3-6ADA-4EAC-A7A1-BCF4D8037EDB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BC3B5E-288B-59C3-24AC-8B172198B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0BA1D5-7199-5DEF-1ACF-F5F8927BA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5DB49-792F-4953-BC53-84CF6E1E9F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50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1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17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D5889-663B-8E1E-9C41-651874EF7A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9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Statistiques</a:t>
            </a:r>
            <a:endParaRPr lang="fr-FR" sz="9600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6C7C2555-7E34-4F8C-8B0C-DD642EDCBA63}"/>
              </a:ext>
            </a:extLst>
          </p:cNvPr>
          <p:cNvSpPr txBox="1">
            <a:spLocks/>
          </p:cNvSpPr>
          <p:nvPr/>
        </p:nvSpPr>
        <p:spPr>
          <a:xfrm>
            <a:off x="-1719262" y="135890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000" b="1" dirty="0"/>
              <a:t>Chapitre 7: </a:t>
            </a:r>
          </a:p>
        </p:txBody>
      </p:sp>
    </p:spTree>
    <p:extLst>
      <p:ext uri="{BB962C8B-B14F-4D97-AF65-F5344CB8AC3E}">
        <p14:creationId xmlns:p14="http://schemas.microsoft.com/office/powerpoint/2010/main" val="764977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F724E61-3650-A2E3-03B1-93171B5EF302}"/>
              </a:ext>
            </a:extLst>
          </p:cNvPr>
          <p:cNvSpPr txBox="1"/>
          <p:nvPr/>
        </p:nvSpPr>
        <p:spPr>
          <a:xfrm>
            <a:off x="235634" y="135057"/>
            <a:ext cx="6098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badi Extra Light" panose="020B0204020104020204" pitchFamily="34" charset="0"/>
              </a:rPr>
              <a:t>Rappel: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C07A6FC-3822-6656-82BF-868B8EDD0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953123"/>
              </p:ext>
            </p:extLst>
          </p:nvPr>
        </p:nvGraphicFramePr>
        <p:xfrm>
          <a:off x="418513" y="756126"/>
          <a:ext cx="11159197" cy="365760"/>
        </p:xfrm>
        <a:graphic>
          <a:graphicData uri="http://schemas.openxmlformats.org/drawingml/2006/table">
            <a:tbl>
              <a:tblPr/>
              <a:tblGrid>
                <a:gridCol w="11159197">
                  <a:extLst>
                    <a:ext uri="{9D8B030D-6E8A-4147-A177-3AD203B41FA5}">
                      <a16:colId xmlns:a16="http://schemas.microsoft.com/office/drawing/2014/main" val="38215909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Population </a:t>
                      </a:r>
                      <a:r>
                        <a:rPr lang="en-US" sz="2400" b="0" u="none" strike="noStrike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statistique</a:t>
                      </a:r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 : </a:t>
                      </a:r>
                      <a:r>
                        <a:rPr lang="fr-FR" sz="2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l’échantillon sur lequel on fait l’étude.</a:t>
                      </a:r>
                      <a:endParaRPr lang="fr-FR" sz="2400" b="1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50941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41AA4E5-40C5-A21E-D195-68276B498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320071"/>
              </p:ext>
            </p:extLst>
          </p:nvPr>
        </p:nvGraphicFramePr>
        <p:xfrm>
          <a:off x="418514" y="1341836"/>
          <a:ext cx="10515600" cy="36576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0882297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lvl="0" indent="-457200" algn="l" rtl="0">
                        <a:buFont typeface="Wingdings" panose="05000000000000000000" pitchFamily="2" charset="2"/>
                        <a:buChar char="q"/>
                      </a:pPr>
                      <a:r>
                        <a:rPr lang="fr-FR" sz="2400" b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Individu statistique</a:t>
                      </a:r>
                      <a:r>
                        <a:rPr lang="en-US" sz="2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 : </a:t>
                      </a:r>
                      <a:r>
                        <a:rPr lang="fr-FR" sz="2400" b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Georgia" panose="02040502050405020303" pitchFamily="18" charset="0"/>
                          <a:cs typeface="Georgia" panose="02040502050405020303" pitchFamily="18" charset="0"/>
                        </a:rPr>
                        <a:t>C’est tout élément de la population statistique.</a:t>
                      </a:r>
                      <a:endParaRPr lang="fr-FR" sz="2800" b="0" u="sng" dirty="0">
                        <a:solidFill>
                          <a:srgbClr val="FF0000"/>
                        </a:solidFill>
                        <a:effectLst/>
                        <a:latin typeface="+mn-lt"/>
                        <a:ea typeface="Georgia" panose="02040502050405020303" pitchFamily="18" charset="0"/>
                        <a:cs typeface="Georgia" panose="02040502050405020303" pitchFamily="18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8601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5793FCA-47DE-B116-389A-6C417F5545F5}"/>
              </a:ext>
            </a:extLst>
          </p:cNvPr>
          <p:cNvSpPr txBox="1"/>
          <p:nvPr/>
        </p:nvSpPr>
        <p:spPr>
          <a:xfrm>
            <a:off x="418514" y="2111756"/>
            <a:ext cx="11271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400" dirty="0">
                <a:highlight>
                  <a:srgbClr val="FFFF00"/>
                </a:highlight>
              </a:rPr>
              <a:t>Caractère statistique </a:t>
            </a:r>
            <a:r>
              <a:rPr lang="fr-FR" sz="2400" dirty="0"/>
              <a:t>: </a:t>
            </a:r>
            <a:r>
              <a:rPr lang="fr-FR" sz="240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C’est la propriété qu’on veut étudier dans une population.</a:t>
            </a:r>
            <a:endParaRPr lang="fr-FR" sz="24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2C0047F-FBB8-C370-4535-BC7CBF5056D0}"/>
              </a:ext>
            </a:extLst>
          </p:cNvPr>
          <p:cNvSpPr txBox="1"/>
          <p:nvPr/>
        </p:nvSpPr>
        <p:spPr>
          <a:xfrm>
            <a:off x="418513" y="3012224"/>
            <a:ext cx="10990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400" dirty="0">
                <a:highlight>
                  <a:srgbClr val="FFFF00"/>
                </a:highlight>
              </a:rPr>
              <a:t>Valeur (Modalités) d’un caractère</a:t>
            </a:r>
            <a:r>
              <a:rPr lang="fr-FR" sz="2400" dirty="0"/>
              <a:t>: 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Ce sont les différentes valeurs que le caractère peut prendre.</a:t>
            </a:r>
            <a:endParaRPr lang="fr-FR" sz="2400" b="1" u="sng" dirty="0">
              <a:effectLst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BDDC56-1DD4-0201-3A2E-8B754D41DD5E}"/>
              </a:ext>
            </a:extLst>
          </p:cNvPr>
          <p:cNvSpPr txBox="1"/>
          <p:nvPr/>
        </p:nvSpPr>
        <p:spPr>
          <a:xfrm>
            <a:off x="418514" y="3887496"/>
            <a:ext cx="11271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400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L’effectif</a:t>
            </a:r>
            <a:r>
              <a:rPr lang="fr-FR" sz="2400" b="1" dirty="0">
                <a:effectLst/>
                <a:ea typeface="Times New Roman" panose="02020603050405020304" pitchFamily="18" charset="0"/>
              </a:rPr>
              <a:t>: </a:t>
            </a:r>
            <a:r>
              <a:rPr lang="fr-FR" sz="2400" dirty="0">
                <a:effectLst/>
                <a:ea typeface="Times New Roman" panose="02020603050405020304" pitchFamily="18" charset="0"/>
              </a:rPr>
              <a:t> C’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est le nombre </a:t>
            </a:r>
            <a:r>
              <a:rPr lang="fr-FR" sz="2400" dirty="0">
                <a:ea typeface="Georgia" panose="02040502050405020303" pitchFamily="18" charset="0"/>
                <a:cs typeface="Georgia" panose="02040502050405020303" pitchFamily="18" charset="0"/>
              </a:rPr>
              <a:t>d’individus ayant la même valeur du caractère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.</a:t>
            </a:r>
            <a:endParaRPr lang="fr-FR" sz="2400" b="1" u="sng" dirty="0">
              <a:effectLst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4E737C-3BCF-E2D9-E217-8946AE3504A1}"/>
              </a:ext>
            </a:extLst>
          </p:cNvPr>
          <p:cNvSpPr txBox="1"/>
          <p:nvPr/>
        </p:nvSpPr>
        <p:spPr>
          <a:xfrm>
            <a:off x="418514" y="4841603"/>
            <a:ext cx="11271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400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L’effectif total </a:t>
            </a:r>
            <a:r>
              <a:rPr lang="fr-FR" sz="2400" b="1" dirty="0">
                <a:effectLst/>
                <a:ea typeface="Times New Roman" panose="02020603050405020304" pitchFamily="18" charset="0"/>
              </a:rPr>
              <a:t>:</a:t>
            </a:r>
            <a:r>
              <a:rPr lang="fr-FR" sz="2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est égal au nombre de données de la série statistique.</a:t>
            </a:r>
            <a:endParaRPr lang="fr-FR" sz="2400" b="1" u="sng" dirty="0">
              <a:effectLst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09039-96D2-F5E1-2B59-5C0E559EE388}"/>
              </a:ext>
            </a:extLst>
          </p:cNvPr>
          <p:cNvSpPr txBox="1"/>
          <p:nvPr/>
        </p:nvSpPr>
        <p:spPr>
          <a:xfrm>
            <a:off x="418513" y="5795710"/>
            <a:ext cx="11412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400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Fréquence</a:t>
            </a:r>
            <a:r>
              <a:rPr lang="fr-FR" sz="2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400" b="1" dirty="0">
                <a:effectLst/>
                <a:ea typeface="Times New Roman" panose="02020603050405020304" pitchFamily="18" charset="0"/>
              </a:rPr>
              <a:t>:</a:t>
            </a:r>
            <a:r>
              <a:rPr lang="fr-FR" sz="2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400" b="0" u="none" strike="noStrike" dirty="0">
                <a:effectLst/>
                <a:ea typeface="Georgia" panose="02040502050405020303" pitchFamily="18" charset="0"/>
                <a:cs typeface="Georgia" panose="02040502050405020303" pitchFamily="18" charset="0"/>
              </a:rPr>
              <a:t>d’une valeur d’un caractère est le quotient de son  effectif par l’effectif total.</a:t>
            </a:r>
            <a:endParaRPr lang="fr-FR" sz="2400" b="1" u="sng" dirty="0">
              <a:effectLst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6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2F806B-A850-4D6A-AB1B-6354B1EFA7E6}"/>
              </a:ext>
            </a:extLst>
          </p:cNvPr>
          <p:cNvSpPr txBox="1"/>
          <p:nvPr/>
        </p:nvSpPr>
        <p:spPr>
          <a:xfrm>
            <a:off x="1881553" y="137147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204020104020204" pitchFamily="34" charset="0"/>
                <a:ea typeface="Times New Roman" panose="02020603050405020304" pitchFamily="18" charset="0"/>
                <a:cs typeface="+mn-cs"/>
              </a:rPr>
              <a:t>Voici les notes d’un examen  en mathématique :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69DCAB-CCA0-4806-BCDF-05FCC4B2B50F}"/>
              </a:ext>
            </a:extLst>
          </p:cNvPr>
          <p:cNvSpPr txBox="1"/>
          <p:nvPr/>
        </p:nvSpPr>
        <p:spPr>
          <a:xfrm>
            <a:off x="320038" y="100678"/>
            <a:ext cx="8641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badi Extra Light" panose="020B0204020104020204" pitchFamily="34" charset="0"/>
                <a:ea typeface="Times New Roman" panose="02020603050405020304" pitchFamily="18" charset="0"/>
                <a:cs typeface="+mn-cs"/>
              </a:rPr>
              <a:t>Exemple :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badi Extra Light" panose="020B020402010402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E252501-A41E-4763-8CCD-CFC93A9EA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01362"/>
              </p:ext>
            </p:extLst>
          </p:nvPr>
        </p:nvGraphicFramePr>
        <p:xfrm>
          <a:off x="866725" y="920109"/>
          <a:ext cx="9256540" cy="1139903"/>
        </p:xfrm>
        <a:graphic>
          <a:graphicData uri="http://schemas.openxmlformats.org/drawingml/2006/table">
            <a:tbl>
              <a:tblPr firstRow="1" firstCol="1" bandRow="1"/>
              <a:tblGrid>
                <a:gridCol w="3385348">
                  <a:extLst>
                    <a:ext uri="{9D8B030D-6E8A-4147-A177-3AD203B41FA5}">
                      <a16:colId xmlns:a16="http://schemas.microsoft.com/office/drawing/2014/main" val="235537492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1891434955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1079861595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2025253386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2723055900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3954748703"/>
                    </a:ext>
                  </a:extLst>
                </a:gridCol>
                <a:gridCol w="978532">
                  <a:extLst>
                    <a:ext uri="{9D8B030D-6E8A-4147-A177-3AD203B41FA5}">
                      <a16:colId xmlns:a16="http://schemas.microsoft.com/office/drawing/2014/main" val="2353958167"/>
                    </a:ext>
                  </a:extLst>
                </a:gridCol>
              </a:tblGrid>
              <a:tr h="2902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Notes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014080"/>
                  </a:ext>
                </a:extLst>
              </a:tr>
              <a:tr h="6802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Nombres</a:t>
                      </a:r>
                      <a:r>
                        <a:rPr lang="fr-FR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 élèves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36026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6E9DF7C-3902-4DE5-8B11-39C47EC469B8}"/>
              </a:ext>
            </a:extLst>
          </p:cNvPr>
          <p:cNvGraphicFramePr>
            <a:graphicFrameLocks noGrp="1"/>
          </p:cNvGraphicFramePr>
          <p:nvPr/>
        </p:nvGraphicFramePr>
        <p:xfrm>
          <a:off x="528711" y="2088040"/>
          <a:ext cx="10515600" cy="2927985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3852688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514350" indent="-51435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AutoNum type="arabicParenR"/>
                      </a:pPr>
                      <a:r>
                        <a:rPr lang="fr-FR" sz="2800" dirty="0">
                          <a:effectLst/>
                          <a:latin typeface="Abadi Extra Light" panose="020B0204020104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qu’il est le caractère étudie dans ce tableau?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Abadi Extra Light" panose="020B0204020104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2) qu’ils sont les modalités des caractères ?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Abadi Extra Light" panose="020B0204020104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3)  qu’il est l’effectif de valeur 14 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Abadi Extra Light" panose="020B0204020104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4) qu’il est l’effectif total 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800" dirty="0">
                          <a:effectLst/>
                          <a:latin typeface="Abadi Extra Light" panose="020B0204020104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5) calculer la fréquence de chaque effectif</a:t>
                      </a: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785559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D8C82B1-D179-437E-8A88-73C5E55C897A}"/>
              </a:ext>
            </a:extLst>
          </p:cNvPr>
          <p:cNvSpPr txBox="1"/>
          <p:nvPr/>
        </p:nvSpPr>
        <p:spPr>
          <a:xfrm>
            <a:off x="6896683" y="2415144"/>
            <a:ext cx="510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Les notes d’un examen en mathématique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B0CAD1-B32B-4F8D-991E-D3E7D8939F0F}"/>
              </a:ext>
            </a:extLst>
          </p:cNvPr>
          <p:cNvSpPr txBox="1"/>
          <p:nvPr/>
        </p:nvSpPr>
        <p:spPr>
          <a:xfrm>
            <a:off x="6896683" y="3009574"/>
            <a:ext cx="4343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4 – 8 – 10 – 12 – 14 - 20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DECDDF-1844-43F6-937F-8CCC3EC22149}"/>
              </a:ext>
            </a:extLst>
          </p:cNvPr>
          <p:cNvSpPr txBox="1"/>
          <p:nvPr/>
        </p:nvSpPr>
        <p:spPr>
          <a:xfrm>
            <a:off x="5263069" y="3608657"/>
            <a:ext cx="4343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L’effectif de la valeur 14 est 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78822C-1337-47E8-ABE6-04AD17372626}"/>
              </a:ext>
            </a:extLst>
          </p:cNvPr>
          <p:cNvSpPr txBox="1"/>
          <p:nvPr/>
        </p:nvSpPr>
        <p:spPr>
          <a:xfrm>
            <a:off x="4460626" y="4255762"/>
            <a:ext cx="4872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 Extra Light" panose="020B0204020104020204" pitchFamily="34" charset="0"/>
                <a:ea typeface="+mn-ea"/>
                <a:cs typeface="+mn-cs"/>
              </a:rPr>
              <a:t>L’effectif totale est : 8+13+9+5+5+1 =41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au 15">
                <a:extLst>
                  <a:ext uri="{FF2B5EF4-FFF2-40B4-BE49-F238E27FC236}">
                    <a16:creationId xmlns:a16="http://schemas.microsoft.com/office/drawing/2014/main" id="{36746C09-11D1-4E14-B26F-67A58474EE3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6725" y="5250302"/>
              <a:ext cx="10515599" cy="146075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43593">
                      <a:extLst>
                        <a:ext uri="{9D8B030D-6E8A-4147-A177-3AD203B41FA5}">
                          <a16:colId xmlns:a16="http://schemas.microsoft.com/office/drawing/2014/main" val="2979332185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534050851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312546154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670679846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1331776052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3761991482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5409259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Valeur du caractère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1964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Effectif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14527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Fréquence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FR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 panose="02040503050406030204" pitchFamily="18" charset="0"/>
                                      </a:rPr>
                                      <m:t>41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FR" sz="2000" dirty="0">
                            <a:latin typeface="Abadi Extra Light" panose="020B0204020104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46309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au 15">
                <a:extLst>
                  <a:ext uri="{FF2B5EF4-FFF2-40B4-BE49-F238E27FC236}">
                    <a16:creationId xmlns:a16="http://schemas.microsoft.com/office/drawing/2014/main" id="{36746C09-11D1-4E14-B26F-67A58474EE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4715370"/>
                  </p:ext>
                </p:extLst>
              </p:nvPr>
            </p:nvGraphicFramePr>
            <p:xfrm>
              <a:off x="866725" y="5250302"/>
              <a:ext cx="10515599" cy="146075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43593">
                      <a:extLst>
                        <a:ext uri="{9D8B030D-6E8A-4147-A177-3AD203B41FA5}">
                          <a16:colId xmlns:a16="http://schemas.microsoft.com/office/drawing/2014/main" val="2979332185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534050851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312546154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670679846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1331776052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3761991482"/>
                        </a:ext>
                      </a:extLst>
                    </a:gridCol>
                    <a:gridCol w="1262001">
                      <a:extLst>
                        <a:ext uri="{9D8B030D-6E8A-4147-A177-3AD203B41FA5}">
                          <a16:colId xmlns:a16="http://schemas.microsoft.com/office/drawing/2014/main" val="254092592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Valeur du caractère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196438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Effectif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1452752"/>
                      </a:ext>
                    </a:extLst>
                  </a:tr>
                  <a:tr h="66827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000" dirty="0">
                              <a:latin typeface="Abadi Extra Light" panose="020B0204020104020204" pitchFamily="34" charset="0"/>
                            </a:rPr>
                            <a:t>Fréquence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233816" t="-122727" r="-50144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333816" t="-122727" r="-40144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431731" t="-122727" r="-29951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534300" t="-122727" r="-200966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634300" t="-122727" r="-100966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34300" t="-122727" r="-966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463099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7049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00940-6C0E-4903-9EAB-A24159FCF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038" y="648461"/>
            <a:ext cx="3648075" cy="835025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Exercice1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8215A4-BD46-4489-B2AF-9BDBE823A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58" y="1483486"/>
            <a:ext cx="9520684" cy="5009389"/>
          </a:xfrm>
        </p:spPr>
      </p:pic>
    </p:spTree>
    <p:extLst>
      <p:ext uri="{BB962C8B-B14F-4D97-AF65-F5344CB8AC3E}">
        <p14:creationId xmlns:p14="http://schemas.microsoft.com/office/powerpoint/2010/main" val="1956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FFBEA2F-95FA-956B-9F1E-835AA4F28EDF}"/>
              </a:ext>
            </a:extLst>
          </p:cNvPr>
          <p:cNvSpPr txBox="1"/>
          <p:nvPr/>
        </p:nvSpPr>
        <p:spPr>
          <a:xfrm>
            <a:off x="364003" y="29315"/>
            <a:ext cx="10413609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</a:pPr>
            <a:r>
              <a:rPr lang="fr-FR" sz="2800" b="1" i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1) La moyenne :</a:t>
            </a:r>
            <a:endParaRPr lang="fr-FR" sz="28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fr-FR" sz="2800" u="wavy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Définition :</a:t>
            </a:r>
            <a:endParaRPr lang="fr-FR" sz="2800" dirty="0">
              <a:solidFill>
                <a:srgbClr val="00B05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090AE0-06E4-8223-0FAD-67B8A7CD9451}"/>
              </a:ext>
            </a:extLst>
          </p:cNvPr>
          <p:cNvSpPr txBox="1"/>
          <p:nvPr/>
        </p:nvSpPr>
        <p:spPr>
          <a:xfrm>
            <a:off x="573257" y="1176013"/>
            <a:ext cx="10554287" cy="105426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La moyenne d’une série statistique est égale au quotient de la somme de toutes les valeurs de cette série par l’effectif total, On la note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AD0121-E78E-8F46-D17D-D43074EA2D32}"/>
              </a:ext>
            </a:extLst>
          </p:cNvPr>
          <p:cNvSpPr txBox="1"/>
          <p:nvPr/>
        </p:nvSpPr>
        <p:spPr>
          <a:xfrm>
            <a:off x="277838" y="2415146"/>
            <a:ext cx="5940082" cy="146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</a:t>
            </a: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(série statistique en valeurs)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Calculons la moyenne arithmétique de la série statistique suivante :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5AADB5B-62A8-3E0F-07EC-5CA401B9C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68562"/>
              </p:ext>
            </p:extLst>
          </p:nvPr>
        </p:nvGraphicFramePr>
        <p:xfrm>
          <a:off x="1083213" y="3869760"/>
          <a:ext cx="4487595" cy="936000"/>
        </p:xfrm>
        <a:graphic>
          <a:graphicData uri="http://schemas.openxmlformats.org/drawingml/2006/table">
            <a:tbl>
              <a:tblPr firstRow="1" firstCol="1" bandRow="1"/>
              <a:tblGrid>
                <a:gridCol w="1347207">
                  <a:extLst>
                    <a:ext uri="{9D8B030D-6E8A-4147-A177-3AD203B41FA5}">
                      <a16:colId xmlns:a16="http://schemas.microsoft.com/office/drawing/2014/main" val="705785145"/>
                    </a:ext>
                  </a:extLst>
                </a:gridCol>
                <a:gridCol w="785097">
                  <a:extLst>
                    <a:ext uri="{9D8B030D-6E8A-4147-A177-3AD203B41FA5}">
                      <a16:colId xmlns:a16="http://schemas.microsoft.com/office/drawing/2014/main" val="211893914"/>
                    </a:ext>
                  </a:extLst>
                </a:gridCol>
                <a:gridCol w="785097">
                  <a:extLst>
                    <a:ext uri="{9D8B030D-6E8A-4147-A177-3AD203B41FA5}">
                      <a16:colId xmlns:a16="http://schemas.microsoft.com/office/drawing/2014/main" val="2055049269"/>
                    </a:ext>
                  </a:extLst>
                </a:gridCol>
                <a:gridCol w="785097">
                  <a:extLst>
                    <a:ext uri="{9D8B030D-6E8A-4147-A177-3AD203B41FA5}">
                      <a16:colId xmlns:a16="http://schemas.microsoft.com/office/drawing/2014/main" val="2735418730"/>
                    </a:ext>
                  </a:extLst>
                </a:gridCol>
                <a:gridCol w="785097">
                  <a:extLst>
                    <a:ext uri="{9D8B030D-6E8A-4147-A177-3AD203B41FA5}">
                      <a16:colId xmlns:a16="http://schemas.microsoft.com/office/drawing/2014/main" val="296198350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Caractère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0967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Effectif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235685"/>
                  </a:ext>
                </a:extLst>
              </a:tr>
            </a:tbl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6BA12BA8-C037-D5DB-CE09-46972BC37A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101701"/>
              </p:ext>
            </p:extLst>
          </p:nvPr>
        </p:nvGraphicFramePr>
        <p:xfrm>
          <a:off x="900331" y="5275029"/>
          <a:ext cx="4446761" cy="813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2133600" imgH="393700" progId="Equation.DSMT4">
                  <p:embed/>
                </p:oleObj>
              </mc:Choice>
              <mc:Fallback>
                <p:oleObj name="Equation" r:id="rId3" imgW="2133600" imgH="393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331" y="5275029"/>
                        <a:ext cx="4446761" cy="8139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25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9A0205-059B-4061-6DB6-E9EAB98F1E9A}"/>
              </a:ext>
            </a:extLst>
          </p:cNvPr>
          <p:cNvSpPr txBox="1"/>
          <p:nvPr/>
        </p:nvSpPr>
        <p:spPr>
          <a:xfrm>
            <a:off x="484009" y="367415"/>
            <a:ext cx="5179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Exemple2 </a:t>
            </a:r>
            <a:r>
              <a:rPr lang="fr-FR" sz="24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fr-FR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(série statistique en classes)</a:t>
            </a:r>
            <a:endParaRPr lang="fr-FR" sz="2400" b="1" dirty="0">
              <a:highlight>
                <a:srgbClr val="FFFF00"/>
              </a:highlight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58A5F6D-87E2-CBA5-76EB-DFB7D953F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726326"/>
              </p:ext>
            </p:extLst>
          </p:nvPr>
        </p:nvGraphicFramePr>
        <p:xfrm>
          <a:off x="696285" y="1385110"/>
          <a:ext cx="11056005" cy="1187769"/>
        </p:xfrm>
        <a:graphic>
          <a:graphicData uri="http://schemas.openxmlformats.org/drawingml/2006/table">
            <a:tbl>
              <a:tblPr firstRow="1" firstCol="1" bandRow="1"/>
              <a:tblGrid>
                <a:gridCol w="2391689">
                  <a:extLst>
                    <a:ext uri="{9D8B030D-6E8A-4147-A177-3AD203B41FA5}">
                      <a16:colId xmlns:a16="http://schemas.microsoft.com/office/drawing/2014/main" val="2999890914"/>
                    </a:ext>
                  </a:extLst>
                </a:gridCol>
                <a:gridCol w="2166079">
                  <a:extLst>
                    <a:ext uri="{9D8B030D-6E8A-4147-A177-3AD203B41FA5}">
                      <a16:colId xmlns:a16="http://schemas.microsoft.com/office/drawing/2014/main" val="242824751"/>
                    </a:ext>
                  </a:extLst>
                </a:gridCol>
                <a:gridCol w="2166079">
                  <a:extLst>
                    <a:ext uri="{9D8B030D-6E8A-4147-A177-3AD203B41FA5}">
                      <a16:colId xmlns:a16="http://schemas.microsoft.com/office/drawing/2014/main" val="911766641"/>
                    </a:ext>
                  </a:extLst>
                </a:gridCol>
                <a:gridCol w="2166079">
                  <a:extLst>
                    <a:ext uri="{9D8B030D-6E8A-4147-A177-3AD203B41FA5}">
                      <a16:colId xmlns:a16="http://schemas.microsoft.com/office/drawing/2014/main" val="2497629076"/>
                    </a:ext>
                  </a:extLst>
                </a:gridCol>
                <a:gridCol w="2166079">
                  <a:extLst>
                    <a:ext uri="{9D8B030D-6E8A-4147-A177-3AD203B41FA5}">
                      <a16:colId xmlns:a16="http://schemas.microsoft.com/office/drawing/2014/main" val="645438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Classe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369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Effectif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86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Centre de classe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fr-FR" sz="2400" b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14,5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15,5</a:t>
                      </a:r>
                      <a:endParaRPr lang="fr-FR" sz="2400" b="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596318"/>
                  </a:ext>
                </a:extLst>
              </a:tr>
            </a:tbl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5535249-741A-EE0E-A8C5-8BC5BC1B68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268500"/>
              </p:ext>
            </p:extLst>
          </p:nvPr>
        </p:nvGraphicFramePr>
        <p:xfrm>
          <a:off x="3493036" y="1422897"/>
          <a:ext cx="1311488" cy="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Equation" r:id="rId3" imgW="672516" imgH="177646" progId="Equation.DSMT4">
                  <p:embed/>
                </p:oleObj>
              </mc:Choice>
              <mc:Fallback>
                <p:oleObj name="Equation" r:id="rId3" imgW="672516" imgH="177646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6C08CB63-B8C7-9B8C-1DB2-BD45928E73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3036" y="1422897"/>
                        <a:ext cx="1311488" cy="350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AB88B0EE-0B07-BD39-4375-299F7CF8F5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222485"/>
              </p:ext>
            </p:extLst>
          </p:nvPr>
        </p:nvGraphicFramePr>
        <p:xfrm>
          <a:off x="5663264" y="1385110"/>
          <a:ext cx="1311489" cy="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Equation" r:id="rId5" imgW="672516" imgH="177646" progId="Equation.DSMT4">
                  <p:embed/>
                </p:oleObj>
              </mc:Choice>
              <mc:Fallback>
                <p:oleObj name="Equation" r:id="rId5" imgW="672516" imgH="177646" progId="Equation.DSMT4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877EAD8F-9270-AE95-486F-2CD0A1491F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264" y="1385110"/>
                        <a:ext cx="1311489" cy="350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61011B1B-4CE8-99A9-8FC0-8882D407B0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818538"/>
              </p:ext>
            </p:extLst>
          </p:nvPr>
        </p:nvGraphicFramePr>
        <p:xfrm>
          <a:off x="7833493" y="1387770"/>
          <a:ext cx="1442753" cy="386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Equation" r:id="rId7" imgW="672516" imgH="177646" progId="Equation.DSMT4">
                  <p:embed/>
                </p:oleObj>
              </mc:Choice>
              <mc:Fallback>
                <p:oleObj name="Equation" r:id="rId7" imgW="672516" imgH="177646" progId="Equation.DSMT4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6C1D77AB-2A0E-6FF2-0E2A-2606E90CF4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3493" y="1387770"/>
                        <a:ext cx="1442753" cy="3860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136CD5BD-5EB3-9AA8-F683-48C0444E62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456438"/>
              </p:ext>
            </p:extLst>
          </p:nvPr>
        </p:nvGraphicFramePr>
        <p:xfrm>
          <a:off x="9818688" y="1385888"/>
          <a:ext cx="139223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Equation" r:id="rId9" imgW="672516" imgH="177646" progId="Equation.DSMT4">
                  <p:embed/>
                </p:oleObj>
              </mc:Choice>
              <mc:Fallback>
                <p:oleObj name="Equation" r:id="rId9" imgW="672516" imgH="177646" progId="Equation.DSMT4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93DB3DFB-CE4E-B997-791D-E459F2C0B9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8688" y="1385888"/>
                        <a:ext cx="1392237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646B5A2D-B4BA-7D05-8ED8-831C78536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675248"/>
              </p:ext>
            </p:extLst>
          </p:nvPr>
        </p:nvGraphicFramePr>
        <p:xfrm>
          <a:off x="2954514" y="2903733"/>
          <a:ext cx="1373952" cy="407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Equation" r:id="rId11" imgW="609336" imgH="177723" progId="Equation.DSMT4">
                  <p:embed/>
                </p:oleObj>
              </mc:Choice>
              <mc:Fallback>
                <p:oleObj name="Equation" r:id="rId11" imgW="609336" imgH="177723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4514" y="2903733"/>
                        <a:ext cx="1373952" cy="4078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4941270A-DB3C-F29A-C0BF-BEE3E7DC47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874985"/>
              </p:ext>
            </p:extLst>
          </p:nvPr>
        </p:nvGraphicFramePr>
        <p:xfrm>
          <a:off x="6248384" y="2693280"/>
          <a:ext cx="760891" cy="799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Equation" r:id="rId13" imgW="368140" imgH="393529" progId="Equation.DSMT4">
                  <p:embed/>
                </p:oleObj>
              </mc:Choice>
              <mc:Fallback>
                <p:oleObj name="Equation" r:id="rId13" imgW="368140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384" y="2693280"/>
                        <a:ext cx="760891" cy="7999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">
            <a:extLst>
              <a:ext uri="{FF2B5EF4-FFF2-40B4-BE49-F238E27FC236}">
                <a16:creationId xmlns:a16="http://schemas.microsoft.com/office/drawing/2014/main" id="{CBAD8169-3A8A-7B59-6AFD-FE81F9F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284" y="2876847"/>
            <a:ext cx="64540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centre de classe                        est le nombre                    </a:t>
            </a:r>
            <a:endParaRPr kumimoji="0" lang="fr-FR" altLang="fr-FR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097AA768-B5FF-0C52-9679-140E65DBB9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992202"/>
              </p:ext>
            </p:extLst>
          </p:nvPr>
        </p:nvGraphicFramePr>
        <p:xfrm>
          <a:off x="773961" y="3767529"/>
          <a:ext cx="7320728" cy="885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Equation" r:id="rId15" imgW="3225800" imgH="393700" progId="Equation.DSMT4">
                  <p:embed/>
                </p:oleObj>
              </mc:Choice>
              <mc:Fallback>
                <p:oleObj name="Equation" r:id="rId15" imgW="3225800" imgH="3937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961" y="3767529"/>
                        <a:ext cx="7320728" cy="8853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BEC21DCA-1129-4BCC-B649-64EF2F727146}"/>
                  </a:ext>
                </a:extLst>
              </p14:cNvPr>
              <p14:cNvContentPartPr/>
              <p14:nvPr/>
            </p14:nvContentPartPr>
            <p14:xfrm>
              <a:off x="10615477" y="1642950"/>
              <a:ext cx="126720" cy="4608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BEC21DCA-1129-4BCC-B649-64EF2F72714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606837" y="1633950"/>
                <a:ext cx="14436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0451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BD7F87F-790C-4356-CA65-EE2021CEB457}"/>
              </a:ext>
            </a:extLst>
          </p:cNvPr>
          <p:cNvSpPr txBox="1"/>
          <p:nvPr/>
        </p:nvSpPr>
        <p:spPr>
          <a:xfrm>
            <a:off x="423471" y="266320"/>
            <a:ext cx="9799819" cy="10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indent="-427990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mode d’une série statistique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Définition 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A9E676-225C-7F11-16C0-2219A75E1361}"/>
              </a:ext>
            </a:extLst>
          </p:cNvPr>
          <p:cNvSpPr txBox="1"/>
          <p:nvPr/>
        </p:nvSpPr>
        <p:spPr>
          <a:xfrm>
            <a:off x="423471" y="1311414"/>
            <a:ext cx="9559978" cy="9168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d’une série statistique est la valeur du caractère  qui a le plus grand effectif.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CCD5F6-9A23-4C70-5A5F-EF9579635F24}"/>
              </a:ext>
            </a:extLst>
          </p:cNvPr>
          <p:cNvSpPr txBox="1"/>
          <p:nvPr/>
        </p:nvSpPr>
        <p:spPr>
          <a:xfrm>
            <a:off x="423471" y="2356508"/>
            <a:ext cx="9799819" cy="146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</a:t>
            </a: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fr-FR" sz="2400" b="1" dirty="0">
              <a:solidFill>
                <a:srgbClr val="00B05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tableau statistique suivant donne la durée 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(en heures) de pratique de sport par un groupe de personnes en une semaine.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79889EC-DBDF-BA60-05F2-341312CC0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318449"/>
              </p:ext>
            </p:extLst>
          </p:nvPr>
        </p:nvGraphicFramePr>
        <p:xfrm>
          <a:off x="1875644" y="3954574"/>
          <a:ext cx="6655631" cy="1036564"/>
        </p:xfrm>
        <a:graphic>
          <a:graphicData uri="http://schemas.openxmlformats.org/drawingml/2006/table">
            <a:tbl>
              <a:tblPr firstRow="1" firstCol="1" bandRow="1"/>
              <a:tblGrid>
                <a:gridCol w="1573966">
                  <a:extLst>
                    <a:ext uri="{9D8B030D-6E8A-4147-A177-3AD203B41FA5}">
                      <a16:colId xmlns:a16="http://schemas.microsoft.com/office/drawing/2014/main" val="3573668179"/>
                    </a:ext>
                  </a:extLst>
                </a:gridCol>
                <a:gridCol w="1016333">
                  <a:extLst>
                    <a:ext uri="{9D8B030D-6E8A-4147-A177-3AD203B41FA5}">
                      <a16:colId xmlns:a16="http://schemas.microsoft.com/office/drawing/2014/main" val="1284912450"/>
                    </a:ext>
                  </a:extLst>
                </a:gridCol>
                <a:gridCol w="1016333">
                  <a:extLst>
                    <a:ext uri="{9D8B030D-6E8A-4147-A177-3AD203B41FA5}">
                      <a16:colId xmlns:a16="http://schemas.microsoft.com/office/drawing/2014/main" val="612632957"/>
                    </a:ext>
                  </a:extLst>
                </a:gridCol>
                <a:gridCol w="1016333">
                  <a:extLst>
                    <a:ext uri="{9D8B030D-6E8A-4147-A177-3AD203B41FA5}">
                      <a16:colId xmlns:a16="http://schemas.microsoft.com/office/drawing/2014/main" val="3411674038"/>
                    </a:ext>
                  </a:extLst>
                </a:gridCol>
                <a:gridCol w="1016333">
                  <a:extLst>
                    <a:ext uri="{9D8B030D-6E8A-4147-A177-3AD203B41FA5}">
                      <a16:colId xmlns:a16="http://schemas.microsoft.com/office/drawing/2014/main" val="2867831384"/>
                    </a:ext>
                  </a:extLst>
                </a:gridCol>
                <a:gridCol w="1016333">
                  <a:extLst>
                    <a:ext uri="{9D8B030D-6E8A-4147-A177-3AD203B41FA5}">
                      <a16:colId xmlns:a16="http://schemas.microsoft.com/office/drawing/2014/main" val="3373342442"/>
                    </a:ext>
                  </a:extLst>
                </a:gridCol>
              </a:tblGrid>
              <a:tr h="31004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valeur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11264"/>
                  </a:ext>
                </a:extLst>
              </a:tr>
              <a:tr h="64254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Effectifs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743919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5984721B-BC92-8039-6813-B4074DA88B28}"/>
              </a:ext>
            </a:extLst>
          </p:cNvPr>
          <p:cNvSpPr txBox="1"/>
          <p:nvPr/>
        </p:nvSpPr>
        <p:spPr>
          <a:xfrm>
            <a:off x="423471" y="4993614"/>
            <a:ext cx="9559978" cy="146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/>
              <a:t>Le mode de cette série statistique est 2, car elle a le plus grand effectif : 20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Remarque 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série statistique peut avoir plusieurs modes.</a:t>
            </a:r>
          </a:p>
        </p:txBody>
      </p:sp>
    </p:spTree>
    <p:extLst>
      <p:ext uri="{BB962C8B-B14F-4D97-AF65-F5344CB8AC3E}">
        <p14:creationId xmlns:p14="http://schemas.microsoft.com/office/powerpoint/2010/main" val="211446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4083A28-7B92-93AD-D5FC-E554DF281C91}"/>
              </a:ext>
            </a:extLst>
          </p:cNvPr>
          <p:cNvSpPr txBox="1"/>
          <p:nvPr/>
        </p:nvSpPr>
        <p:spPr>
          <a:xfrm>
            <a:off x="543394" y="364376"/>
            <a:ext cx="60935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Interprétation graphique de mode 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A13C7E-58ED-DE89-3309-3839DBD053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3547" t="30652" r="44027" b="16957"/>
          <a:stretch>
            <a:fillRect/>
          </a:stretch>
        </p:blipFill>
        <p:spPr bwMode="auto">
          <a:xfrm>
            <a:off x="2263516" y="1179797"/>
            <a:ext cx="5589488" cy="430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856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043C042-38D3-5696-8F74-08B23EBB3C85}"/>
              </a:ext>
            </a:extLst>
          </p:cNvPr>
          <p:cNvSpPr txBox="1"/>
          <p:nvPr/>
        </p:nvSpPr>
        <p:spPr>
          <a:xfrm>
            <a:off x="423473" y="125677"/>
            <a:ext cx="10429406" cy="10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médiane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d’une série statistique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5000"/>
              </a:lnSpc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Définition 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4F8669-7B29-AEE6-19D5-6EA9224BD4C7}"/>
              </a:ext>
            </a:extLst>
          </p:cNvPr>
          <p:cNvSpPr txBox="1"/>
          <p:nvPr/>
        </p:nvSpPr>
        <p:spPr>
          <a:xfrm>
            <a:off x="423473" y="1170771"/>
            <a:ext cx="11178914" cy="9168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18034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appelle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médiane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d’une série statistique, dont les valeurs sont ordonnées, tout nombre qui partage cette série en deux groupes de même effectif.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ED055C-9CE1-1370-9AF9-B96F74C2E328}"/>
                  </a:ext>
                </a:extLst>
              </p:cNvPr>
              <p:cNvSpPr txBox="1"/>
              <p:nvPr/>
            </p:nvSpPr>
            <p:spPr>
              <a:xfrm>
                <a:off x="423472" y="2343686"/>
                <a:ext cx="11178914" cy="40672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Exemples 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342900" lvl="0" indent="-342900">
                  <a:lnSpc>
                    <a:spcPct val="115000"/>
                  </a:lnSpc>
                  <a:buSzPts val="1200"/>
                  <a:buFont typeface="Arial" panose="020B0604020202020204" pitchFamily="34" charset="0"/>
                  <a:buChar char="•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Soit la série statistique d’effectif total impair :</a:t>
                </a:r>
              </a:p>
              <a:p>
                <a:pPr lvl="0">
                  <a:lnSpc>
                    <a:spcPct val="115000"/>
                  </a:lnSpc>
                  <a:buSzPts val="1200"/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                       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</m:ctrlPr>
                          </m:groupChrPr>
                          <m:e>
                            <m: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2−2−4</m:t>
                            </m:r>
                          </m:e>
                        </m:groupChr>
                      </m:e>
                      <m:li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  <m:t>3</m:t>
                        </m:r>
                      </m:lim>
                    </m:limLow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entury Gothic" panose="020B0502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– </a:t>
                </a:r>
                <a:r>
                  <a:rPr lang="fr-FR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fr-FR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entury Gothic" panose="020B0502020202020204" pitchFamily="34" charset="0"/>
                      </a:rPr>
                      <m:t>–</m:t>
                    </m:r>
                    <m:limLow>
                      <m:limLow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</m:ctrlPr>
                          </m:groupChrPr>
                          <m:e>
                            <m: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6−7−7 </m:t>
                            </m:r>
                          </m:e>
                        </m:groupChr>
                      </m:e>
                      <m:li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  <m:t>3</m:t>
                        </m:r>
                      </m:lim>
                    </m:limLow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. Sa médiane est </a:t>
                </a:r>
                <a:r>
                  <a:rPr lang="fr-FR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5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entury Gothic" panose="020B0502020202020204" pitchFamily="34" charset="0"/>
                </a:endParaRPr>
              </a:p>
              <a:p>
                <a:pPr marL="342900" lvl="0" indent="-342900">
                  <a:lnSpc>
                    <a:spcPct val="115000"/>
                  </a:lnSpc>
                  <a:buSzPts val="1200"/>
                  <a:buFont typeface="Arial" panose="020B0604020202020204" pitchFamily="34" charset="0"/>
                  <a:buChar char="•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Soit la série statistique d’effectif total pair :</a:t>
                </a:r>
              </a:p>
              <a:p>
                <a:pPr lvl="0">
                  <a:lnSpc>
                    <a:spcPct val="115000"/>
                  </a:lnSpc>
                  <a:buSzPts val="1200"/>
                </a:pPr>
                <a:r>
                  <a:rPr lang="fr-FR" sz="2400" dirty="0"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                             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</m:ctrlPr>
                          </m:groupChrPr>
                          <m:e>
                            <m: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1−1−2−</m:t>
                            </m:r>
                            <m:r>
                              <a:rPr lang="fr-FR" sz="24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𝟑</m:t>
                            </m:r>
                          </m:e>
                        </m:groupChr>
                      </m:e>
                      <m:li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  <m:t>4</m:t>
                        </m:r>
                      </m:lim>
                    </m:limLow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entury Gothic" panose="020B0502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–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</m:ctrlPr>
                          </m:groupChrPr>
                          <m:e>
                            <m: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 </m:t>
                            </m:r>
                            <m:r>
                              <a:rPr lang="fr-FR" sz="2400" b="1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𝟔</m:t>
                            </m:r>
                            <m:r>
                              <a:rPr lang="fr-FR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entury Gothic" panose="020B0502020202020204" pitchFamily="34" charset="0"/>
                              </a:rPr>
                              <m:t>−6−8−9 </m:t>
                            </m:r>
                          </m:e>
                        </m:groupChr>
                      </m:e>
                      <m:li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entury Gothic" panose="020B0502020202020204" pitchFamily="34" charset="0"/>
                          </a:rPr>
                          <m:t>4</m:t>
                        </m:r>
                      </m:lim>
                    </m:limLow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entury Gothic" panose="020B0502020202020204" pitchFamily="34" charset="0"/>
                  </a:rPr>
                  <a:t> . </a:t>
                </a:r>
              </a:p>
              <a:p>
                <a:pPr marL="9144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Dans ce cas on prend la médiane égale à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3+6</m:t>
                        </m:r>
                      </m:num>
                      <m:den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=4,5</m:t>
                    </m:r>
                  </m:oMath>
                </a14:m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9144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ED055C-9CE1-1370-9AF9-B96F74C2E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2" y="2343686"/>
                <a:ext cx="11178914" cy="4067204"/>
              </a:xfrm>
              <a:prstGeom prst="rect">
                <a:avLst/>
              </a:prstGeom>
              <a:blipFill>
                <a:blip r:embed="rId2"/>
                <a:stretch>
                  <a:fillRect l="-818" t="-4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04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3A0F119-FE89-1313-BD21-1E137812967F}"/>
              </a:ext>
            </a:extLst>
          </p:cNvPr>
          <p:cNvSpPr txBox="1"/>
          <p:nvPr/>
        </p:nvSpPr>
        <p:spPr>
          <a:xfrm>
            <a:off x="408481" y="168986"/>
            <a:ext cx="10819151" cy="202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Remarque :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peut définir aussi la médiane 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médiane est la première valeur dont l’effectif cumulée est supérieur ou égale à la moitié de l’effectif total.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1CC2C8-FBB4-6237-F79F-1B899271CF7A}"/>
              </a:ext>
            </a:extLst>
          </p:cNvPr>
          <p:cNvSpPr txBox="1"/>
          <p:nvPr/>
        </p:nvSpPr>
        <p:spPr>
          <a:xfrm>
            <a:off x="408481" y="2358067"/>
            <a:ext cx="1735111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5E6FF01-708A-3A53-BD7E-038906274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08911"/>
              </p:ext>
            </p:extLst>
          </p:nvPr>
        </p:nvGraphicFramePr>
        <p:xfrm>
          <a:off x="2016784" y="2604128"/>
          <a:ext cx="7277117" cy="1666365"/>
        </p:xfrm>
        <a:graphic>
          <a:graphicData uri="http://schemas.openxmlformats.org/drawingml/2006/table">
            <a:tbl>
              <a:tblPr firstRow="1" firstCol="1" bandRow="1"/>
              <a:tblGrid>
                <a:gridCol w="1760737">
                  <a:extLst>
                    <a:ext uri="{9D8B030D-6E8A-4147-A177-3AD203B41FA5}">
                      <a16:colId xmlns:a16="http://schemas.microsoft.com/office/drawing/2014/main" val="304784149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1861822064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2994642471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26131105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3471003936"/>
                    </a:ext>
                  </a:extLst>
                </a:gridCol>
                <a:gridCol w="1103276">
                  <a:extLst>
                    <a:ext uri="{9D8B030D-6E8A-4147-A177-3AD203B41FA5}">
                      <a16:colId xmlns:a16="http://schemas.microsoft.com/office/drawing/2014/main" val="750104365"/>
                    </a:ext>
                  </a:extLst>
                </a:gridCol>
              </a:tblGrid>
              <a:tr h="22061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Valeurs </a:t>
                      </a:r>
                      <a:endParaRPr lang="fr-FR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910207"/>
                  </a:ext>
                </a:extLst>
              </a:tr>
              <a:tr h="45389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Effectifs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823812"/>
                  </a:ext>
                </a:extLst>
              </a:tr>
              <a:tr h="45497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Effectifs cumulés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fr-FR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fr-FR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642047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6043A08-9EE8-BCC8-6710-3E6CCBB63852}"/>
              </a:ext>
            </a:extLst>
          </p:cNvPr>
          <p:cNvSpPr txBox="1"/>
          <p:nvPr/>
        </p:nvSpPr>
        <p:spPr>
          <a:xfrm>
            <a:off x="693296" y="4516554"/>
            <a:ext cx="6093500" cy="2020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L’effectif total est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30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sa moitié est </a:t>
            </a:r>
            <a:r>
              <a:rPr lang="fr-FR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15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Donc la première valeur dont l’effectif cumulé est supérieur ou égal à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15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 </a:t>
            </a:r>
            <a:r>
              <a:rPr lang="fr-FR" sz="240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fr-FR" sz="2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médiane est donc égale à </a:t>
            </a:r>
            <a:r>
              <a:rPr lang="fr-F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322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1C9E3EE-1F61-346B-46FD-BB006C4818E1}"/>
              </a:ext>
            </a:extLst>
          </p:cNvPr>
          <p:cNvSpPr txBox="1"/>
          <p:nvPr/>
        </p:nvSpPr>
        <p:spPr>
          <a:xfrm>
            <a:off x="378502" y="311404"/>
            <a:ext cx="609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Interprétation graphique de médiane 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2471D0-1DE6-99A6-EC7F-FB4E2EA602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4169" t="11087" r="44131" b="16087"/>
          <a:stretch>
            <a:fillRect/>
          </a:stretch>
        </p:blipFill>
        <p:spPr bwMode="auto">
          <a:xfrm>
            <a:off x="2713219" y="1016259"/>
            <a:ext cx="4811843" cy="5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58010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581</Words>
  <Application>Microsoft Office PowerPoint</Application>
  <PresentationFormat>Grand écran</PresentationFormat>
  <Paragraphs>145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Abadi Extra Light</vt:lpstr>
      <vt:lpstr>Arial</vt:lpstr>
      <vt:lpstr>Calibri</vt:lpstr>
      <vt:lpstr>Calibri Light</vt:lpstr>
      <vt:lpstr>Cambria Math</vt:lpstr>
      <vt:lpstr>Times New Roman</vt:lpstr>
      <vt:lpstr>Wingdings</vt:lpstr>
      <vt:lpstr>Thème Office</vt:lpstr>
      <vt:lpstr>Equation</vt:lpstr>
      <vt:lpstr>Statistiques</vt:lpstr>
      <vt:lpstr>Présentation PowerPoint</vt:lpstr>
      <vt:lpstr>Présentation PowerPoint</vt:lpstr>
      <vt:lpstr>Exercice1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OUMAHMOUD BRAHIM</dc:creator>
  <cp:lastModifiedBy>user</cp:lastModifiedBy>
  <cp:revision>18</cp:revision>
  <dcterms:created xsi:type="dcterms:W3CDTF">2023-05-08T07:52:07Z</dcterms:created>
  <dcterms:modified xsi:type="dcterms:W3CDTF">2024-05-24T11:30:55Z</dcterms:modified>
</cp:coreProperties>
</file>