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69" r:id="rId5"/>
    <p:sldId id="258" r:id="rId6"/>
    <p:sldId id="259" r:id="rId7"/>
    <p:sldId id="265" r:id="rId8"/>
    <p:sldId id="260" r:id="rId9"/>
    <p:sldId id="261" r:id="rId10"/>
    <p:sldId id="266" r:id="rId11"/>
    <p:sldId id="262" r:id="rId12"/>
    <p:sldId id="267" r:id="rId13"/>
    <p:sldId id="263" r:id="rId14"/>
    <p:sldId id="268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21B2F5-EFB9-8326-28DE-F4068AC1C1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3C1B57A-75DF-7A2C-099A-DE304E811D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65011C-C5F1-F982-CDDE-356EA1DAF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49B27-1B6F-427C-8B3F-1E016EDA5BA4}" type="datetimeFigureOut">
              <a:rPr lang="fr-FR" smtClean="0"/>
              <a:t>11/05/2024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D4C6B6-16D6-7B02-09E8-EB89D2849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C65E0E-2B18-711D-EA50-DB180AF49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3F4A-1324-49EA-8691-322A44B9E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948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1F7B62-E96A-DDC0-16B8-0A258A4BC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C654B2-B9A0-E902-CA71-2AE027020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6CE573-C418-A9A3-6814-9C052E093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49B27-1B6F-427C-8B3F-1E016EDA5BA4}" type="datetimeFigureOut">
              <a:rPr lang="fr-FR" smtClean="0"/>
              <a:t>11/05/2024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7AE970-8C17-79F5-5A4C-F22584609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065744B-5BA0-EBE5-A76A-D4F96C46B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3F4A-1324-49EA-8691-322A44B9E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6550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D0EA32-3EC9-77CD-67E1-8BCD04FC6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CDAEC9C-50D4-C26E-EA61-E25996DD1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794D6A5-8F8C-3D50-562E-4AC63E324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49B27-1B6F-427C-8B3F-1E016EDA5BA4}" type="datetimeFigureOut">
              <a:rPr lang="fr-FR" smtClean="0"/>
              <a:t>11/05/2024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31BA5C-7415-7AB2-1049-5D33D4F25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29A256-8FCA-8C86-E9E2-9D3EC5CAF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3F4A-1324-49EA-8691-322A44B9E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991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F02D96-A9CE-AE49-19BC-3C0F3AE81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2EA311-0530-CE8C-BB7E-47A35ED38B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DECBD84-56F2-A02D-F924-A6F9159306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15A7BC3-E00C-A5B1-CB30-5272B31F4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49B27-1B6F-427C-8B3F-1E016EDA5BA4}" type="datetimeFigureOut">
              <a:rPr lang="fr-FR" smtClean="0"/>
              <a:t>11/05/2024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C63C2FF-F4E5-1790-62CF-DE69DDF6C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C3EB157-5AAA-0A17-F0C0-5A2B9104B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3F4A-1324-49EA-8691-322A44B9E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250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4EE4F2-CA96-9A3B-F132-DB131BCBC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40EB464-3040-CF0A-C1B7-BC1DE3BC5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51633-DBBA-E538-6A42-8D538DF60E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7EBC9A8-A2B3-6EC8-99E2-114A09E618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D5CD99E-2C66-E853-0D69-19D3EEFA9D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FC4A769-A907-AE66-22A3-F08DAF908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49B27-1B6F-427C-8B3F-1E016EDA5BA4}" type="datetimeFigureOut">
              <a:rPr lang="fr-FR" smtClean="0"/>
              <a:t>11/05/2024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5CC8A82-FE0C-DB4A-6010-0BF7D5111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4C07D21-D17F-9540-0394-D24B1D193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3F4A-1324-49EA-8691-322A44B9E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5893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D4852B-476A-0993-C4A3-F957A19B5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C026E64-4FA0-6E35-EE9B-0E3E0B59F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49B27-1B6F-427C-8B3F-1E016EDA5BA4}" type="datetimeFigureOut">
              <a:rPr lang="fr-FR" smtClean="0"/>
              <a:t>11/05/2024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D90DBE-0CE0-944A-AFB8-04BF5CE75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3AD23AF-5C33-21D8-4EB7-2FC156F81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3F4A-1324-49EA-8691-322A44B9E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4658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2BEA15E-1D3D-94EB-9397-343249529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49B27-1B6F-427C-8B3F-1E016EDA5BA4}" type="datetimeFigureOut">
              <a:rPr lang="fr-FR" smtClean="0"/>
              <a:t>11/05/2024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2B2418F-F881-A17A-BE0C-B5DB1F81D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9C42EF-7FF9-ACC1-D525-7428C0801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3F4A-1324-49EA-8691-322A44B9E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5258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44D5C3-EB65-6147-56F8-7498CE523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3EA209-DFE7-0BC9-59C6-38FD2C0D6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BA17E26-201F-E67D-F8A9-1D8A5410BB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D4466A8-2C17-08E1-976D-990D8F35C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49B27-1B6F-427C-8B3F-1E016EDA5BA4}" type="datetimeFigureOut">
              <a:rPr lang="fr-FR" smtClean="0"/>
              <a:t>11/05/2024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5FE81AA-1871-11A7-6AFB-01FC36AB2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C5F6A08-3A41-89CD-DB28-4856115C6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3F4A-1324-49EA-8691-322A44B9E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370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067C5A-0550-518D-9862-21D80E46D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C30D91D-36DC-2B77-B7FE-A269CF6AC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378F3CE-EC82-7BAF-0995-63CF107097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423E757-904F-F0C9-4AFA-F9840378D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49B27-1B6F-427C-8B3F-1E016EDA5BA4}" type="datetimeFigureOut">
              <a:rPr lang="fr-FR" smtClean="0"/>
              <a:t>11/05/2024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81B812B-34AB-F58F-7802-9B2DA3125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8D7DA3D-A401-CCBA-E4A9-F77E6D18B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3F4A-1324-49EA-8691-322A44B9E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9762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90AA52-6138-4ABF-D4F0-9D51EED02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D7B47E9-0F07-19B1-AF77-273B4ECA9C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2A41CF-876E-EC51-C15F-8EBDA194D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49B27-1B6F-427C-8B3F-1E016EDA5BA4}" type="datetimeFigureOut">
              <a:rPr lang="fr-FR" smtClean="0"/>
              <a:t>11/05/2024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30F246-F09B-4B1B-0819-3905DC12A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DBFAF5-6090-69D4-B095-B61A503A2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3F4A-1324-49EA-8691-322A44B9E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9522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D50C94C-3631-5788-1ECB-0D023CA11F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155D1BE-41B4-099B-7B07-7F75EDBDF1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177735B-6600-0657-E696-BF79F6202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49B27-1B6F-427C-8B3F-1E016EDA5BA4}" type="datetimeFigureOut">
              <a:rPr lang="fr-FR" smtClean="0"/>
              <a:t>11/05/2024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53233EB-163D-3DCA-18A2-4DDB9ED42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6DCD66-BA5F-5730-1685-D60102AC3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3F4A-1324-49EA-8691-322A44B9E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3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AD31F64-E137-163D-53A6-F48055F9F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EB30A0E-6CE7-1C4C-579F-018E245C0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43A7D3-7753-A511-763A-226884491D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49B27-1B6F-427C-8B3F-1E016EDA5BA4}" type="datetimeFigureOut">
              <a:rPr lang="fr-FR" smtClean="0"/>
              <a:t>11/05/2024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2753165-F22C-D167-DC41-DA05343E62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5D533DD-8610-3E20-D401-4BD3767300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93F4A-1324-49EA-8691-322A44B9EA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55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721723-10A4-1C7F-2554-9D8AC66834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2587" y="1874044"/>
            <a:ext cx="9144000" cy="2387600"/>
          </a:xfrm>
        </p:spPr>
        <p:txBody>
          <a:bodyPr/>
          <a:lstStyle/>
          <a:p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F</a:t>
            </a:r>
            <a:r>
              <a:rPr lang="fr-FR" sz="6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onctions linéaires et fonctions affines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3914F35-3BB1-11D0-D636-301E29525F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962024" y="1646238"/>
            <a:ext cx="9144000" cy="1655762"/>
          </a:xfrm>
        </p:spPr>
        <p:txBody>
          <a:bodyPr>
            <a:normAutofit/>
          </a:bodyPr>
          <a:lstStyle/>
          <a:p>
            <a:r>
              <a:rPr lang="fr-FR" sz="6000" b="1" dirty="0"/>
              <a:t>Chapitre 5: </a:t>
            </a:r>
          </a:p>
        </p:txBody>
      </p:sp>
    </p:spTree>
    <p:extLst>
      <p:ext uri="{BB962C8B-B14F-4D97-AF65-F5344CB8AC3E}">
        <p14:creationId xmlns:p14="http://schemas.microsoft.com/office/powerpoint/2010/main" val="425461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C2A6B56-0CF9-1776-DF6A-C3CE060E32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7797521"/>
              </p:ext>
            </p:extLst>
          </p:nvPr>
        </p:nvGraphicFramePr>
        <p:xfrm>
          <a:off x="2063519" y="1785113"/>
          <a:ext cx="5090941" cy="1178411"/>
        </p:xfrm>
        <a:graphic>
          <a:graphicData uri="http://schemas.openxmlformats.org/drawingml/2006/table">
            <a:tbl>
              <a:tblPr firstRow="1" firstCol="1" bandRow="1"/>
              <a:tblGrid>
                <a:gridCol w="1268898">
                  <a:extLst>
                    <a:ext uri="{9D8B030D-6E8A-4147-A177-3AD203B41FA5}">
                      <a16:colId xmlns:a16="http://schemas.microsoft.com/office/drawing/2014/main" val="1718081321"/>
                    </a:ext>
                  </a:extLst>
                </a:gridCol>
                <a:gridCol w="729105">
                  <a:extLst>
                    <a:ext uri="{9D8B030D-6E8A-4147-A177-3AD203B41FA5}">
                      <a16:colId xmlns:a16="http://schemas.microsoft.com/office/drawing/2014/main" val="3937857064"/>
                    </a:ext>
                  </a:extLst>
                </a:gridCol>
                <a:gridCol w="729105">
                  <a:extLst>
                    <a:ext uri="{9D8B030D-6E8A-4147-A177-3AD203B41FA5}">
                      <a16:colId xmlns:a16="http://schemas.microsoft.com/office/drawing/2014/main" val="3074294835"/>
                    </a:ext>
                  </a:extLst>
                </a:gridCol>
                <a:gridCol w="729105">
                  <a:extLst>
                    <a:ext uri="{9D8B030D-6E8A-4147-A177-3AD203B41FA5}">
                      <a16:colId xmlns:a16="http://schemas.microsoft.com/office/drawing/2014/main" val="18194852"/>
                    </a:ext>
                  </a:extLst>
                </a:gridCol>
                <a:gridCol w="729105">
                  <a:extLst>
                    <a:ext uri="{9D8B030D-6E8A-4147-A177-3AD203B41FA5}">
                      <a16:colId xmlns:a16="http://schemas.microsoft.com/office/drawing/2014/main" val="1392208987"/>
                    </a:ext>
                  </a:extLst>
                </a:gridCol>
                <a:gridCol w="905623">
                  <a:extLst>
                    <a:ext uri="{9D8B030D-6E8A-4147-A177-3AD203B41FA5}">
                      <a16:colId xmlns:a16="http://schemas.microsoft.com/office/drawing/2014/main" val="1135133461"/>
                    </a:ext>
                  </a:extLst>
                </a:gridCol>
              </a:tblGrid>
              <a:tr h="7824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fr-F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fr-F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fr-FR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fr-FR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fr-FR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fr-F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25</a:t>
                      </a:r>
                      <a:r>
                        <a:rPr lang="fr-F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620839"/>
                  </a:ext>
                </a:extLst>
              </a:tr>
              <a:tr h="2689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1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fr-FR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fr-FR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fr-FR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fr-FR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fr-FR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fr-F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9428446"/>
                  </a:ext>
                </a:extLst>
              </a:tr>
            </a:tbl>
          </a:graphicData>
        </a:graphic>
      </p:graphicFrame>
      <p:grpSp>
        <p:nvGrpSpPr>
          <p:cNvPr id="5" name="Groupe 42">
            <a:extLst>
              <a:ext uri="{FF2B5EF4-FFF2-40B4-BE49-F238E27FC236}">
                <a16:creationId xmlns:a16="http://schemas.microsoft.com/office/drawing/2014/main" id="{D0A6B972-00A7-F207-347F-C5C58CB3B7BB}"/>
              </a:ext>
            </a:extLst>
          </p:cNvPr>
          <p:cNvGrpSpPr>
            <a:grpSpLocks/>
          </p:cNvGrpSpPr>
          <p:nvPr/>
        </p:nvGrpSpPr>
        <p:grpSpPr bwMode="auto">
          <a:xfrm>
            <a:off x="6807590" y="2188580"/>
            <a:ext cx="1219982" cy="582755"/>
            <a:chOff x="-143" y="527"/>
            <a:chExt cx="7423" cy="2857"/>
          </a:xfrm>
        </p:grpSpPr>
        <p:sp>
          <p:nvSpPr>
            <p:cNvPr id="6" name="Arc 43">
              <a:extLst>
                <a:ext uri="{FF2B5EF4-FFF2-40B4-BE49-F238E27FC236}">
                  <a16:creationId xmlns:a16="http://schemas.microsoft.com/office/drawing/2014/main" id="{FB4FB640-CBBE-2B3E-CFDE-4855AF5A87B6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3" y="527"/>
              <a:ext cx="5106" cy="2857"/>
            </a:xfrm>
            <a:custGeom>
              <a:avLst/>
              <a:gdLst>
                <a:gd name="T0" fmla="*/ 25 w 510684"/>
                <a:gd name="T1" fmla="*/ 0 h 285786"/>
                <a:gd name="T2" fmla="*/ 43 w 510684"/>
                <a:gd name="T3" fmla="*/ 4 h 285786"/>
                <a:gd name="T4" fmla="*/ 42 w 510684"/>
                <a:gd name="T5" fmla="*/ 25 h 285786"/>
                <a:gd name="T6" fmla="*/ 24 w 510684"/>
                <a:gd name="T7" fmla="*/ 29 h 28578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10684" h="285786" stroke="0">
                  <a:moveTo>
                    <a:pt x="245663" y="103"/>
                  </a:moveTo>
                  <a:cubicBezTo>
                    <a:pt x="314125" y="-1350"/>
                    <a:pt x="380759" y="12653"/>
                    <a:pt x="430587" y="38966"/>
                  </a:cubicBezTo>
                  <a:cubicBezTo>
                    <a:pt x="540065" y="96779"/>
                    <a:pt x="536879" y="194773"/>
                    <a:pt x="423715" y="250319"/>
                  </a:cubicBezTo>
                  <a:cubicBezTo>
                    <a:pt x="373409" y="275011"/>
                    <a:pt x="307792" y="287666"/>
                    <a:pt x="240983" y="285560"/>
                  </a:cubicBezTo>
                  <a:lnTo>
                    <a:pt x="255342" y="142893"/>
                  </a:lnTo>
                  <a:lnTo>
                    <a:pt x="245663" y="103"/>
                  </a:lnTo>
                  <a:close/>
                </a:path>
                <a:path w="510684" h="285786" fill="none">
                  <a:moveTo>
                    <a:pt x="245663" y="103"/>
                  </a:moveTo>
                  <a:cubicBezTo>
                    <a:pt x="314125" y="-1350"/>
                    <a:pt x="380759" y="12653"/>
                    <a:pt x="430587" y="38966"/>
                  </a:cubicBezTo>
                  <a:cubicBezTo>
                    <a:pt x="540065" y="96779"/>
                    <a:pt x="536879" y="194773"/>
                    <a:pt x="423715" y="250319"/>
                  </a:cubicBezTo>
                  <a:cubicBezTo>
                    <a:pt x="373409" y="275011"/>
                    <a:pt x="307792" y="287666"/>
                    <a:pt x="240983" y="285560"/>
                  </a:cubicBez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 type="stealth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Ellipse 45">
              <a:extLst>
                <a:ext uri="{FF2B5EF4-FFF2-40B4-BE49-F238E27FC236}">
                  <a16:creationId xmlns:a16="http://schemas.microsoft.com/office/drawing/2014/main" id="{56CDEFB8-213F-86B7-6A5A-5DC554A050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8" y="759"/>
              <a:ext cx="3588" cy="2241"/>
            </a:xfrm>
            <a:prstGeom prst="ellipse">
              <a:avLst/>
            </a:prstGeom>
            <a:solidFill>
              <a:srgbClr val="FFFFFF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Zone de texte 2">
              <a:extLst>
                <a:ext uri="{FF2B5EF4-FFF2-40B4-BE49-F238E27FC236}">
                  <a16:creationId xmlns:a16="http://schemas.microsoft.com/office/drawing/2014/main" id="{7ABBD437-F5F5-15F0-B39D-8E61D332CC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62" y="759"/>
              <a:ext cx="5518" cy="1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CB6D39C4-DFB7-491B-E234-C3CB55B18E84}"/>
              </a:ext>
            </a:extLst>
          </p:cNvPr>
          <p:cNvSpPr txBox="1"/>
          <p:nvPr/>
        </p:nvSpPr>
        <p:spPr>
          <a:xfrm>
            <a:off x="7363419" y="2267265"/>
            <a:ext cx="8429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×</a:t>
            </a:r>
            <a:r>
              <a:rPr lang="fr-FR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49FA4EA-C475-EF5D-C476-7BC7657F1A15}"/>
              </a:ext>
            </a:extLst>
          </p:cNvPr>
          <p:cNvSpPr txBox="1"/>
          <p:nvPr/>
        </p:nvSpPr>
        <p:spPr>
          <a:xfrm>
            <a:off x="1106371" y="3393911"/>
            <a:ext cx="70052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/>
              <a:t>1.Le tableau est bien celui d’une proportionnalité</a:t>
            </a:r>
          </a:p>
          <a:p>
            <a:r>
              <a:rPr lang="fr-FR" sz="2400" dirty="0"/>
              <a:t>2. Le coefficient de proportionnalité est égal à 4.</a:t>
            </a:r>
          </a:p>
          <a:p>
            <a:r>
              <a:rPr lang="fr-FR" sz="2400" dirty="0"/>
              <a:t>3.	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EF614D2-0CA5-F984-A073-6EAA7F5875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662" y="4137994"/>
            <a:ext cx="982495" cy="44112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9A51DB5-BAA8-0310-62F1-21178B55FCA0}"/>
              </a:ext>
            </a:extLst>
          </p:cNvPr>
          <p:cNvSpPr txBox="1"/>
          <p:nvPr/>
        </p:nvSpPr>
        <p:spPr>
          <a:xfrm>
            <a:off x="709246" y="621817"/>
            <a:ext cx="12320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Activité 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24518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AAF55D97-E4D6-4F97-2E31-677364CDFC13}"/>
              </a:ext>
            </a:extLst>
          </p:cNvPr>
          <p:cNvSpPr txBox="1"/>
          <p:nvPr/>
        </p:nvSpPr>
        <p:spPr>
          <a:xfrm>
            <a:off x="291905" y="0"/>
            <a:ext cx="6098344" cy="1045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1) Fonction linéaire </a:t>
            </a: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endParaRPr lang="fr-FR" sz="2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Définition 1 :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31FEB27-5A80-3E66-3F1E-56E8494618B7}"/>
                  </a:ext>
                </a:extLst>
              </p:cNvPr>
              <p:cNvSpPr txBox="1"/>
              <p:nvPr/>
            </p:nvSpPr>
            <p:spPr>
              <a:xfrm>
                <a:off x="291905" y="1045094"/>
                <a:ext cx="10779369" cy="3128742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txBody>
              <a:bodyPr wrap="square">
                <a:spAutoFit/>
              </a:bodyPr>
              <a:lstStyle/>
              <a:p>
                <a:pPr marL="45720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2400" b="0" i="1" dirty="0">
                    <a:solidFill>
                      <a:srgbClr val="242021"/>
                    </a:solidFill>
                    <a:effectLst/>
                    <a:latin typeface="Times-Italic"/>
                    <a:ea typeface="Calibri" panose="020F0502020204030204" pitchFamily="34" charset="0"/>
                    <a:cs typeface="Arial" panose="020B0604020202020204" pitchFamily="34" charset="0"/>
                  </a:rPr>
                  <a:t>Soit a </a:t>
                </a:r>
                <a:r>
                  <a:rPr lang="fr-FR" sz="2400" b="0" i="0" dirty="0">
                    <a:solidFill>
                      <a:srgbClr val="24202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un nombre réel non nul donné. </a:t>
                </a:r>
              </a:p>
              <a:p>
                <a:pPr marL="45720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2400" b="0" i="0" dirty="0">
                    <a:solidFill>
                      <a:srgbClr val="24202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On appelle </a:t>
                </a:r>
                <a:r>
                  <a:rPr lang="fr-FR" sz="2400" b="0" i="0" dirty="0">
                    <a:solidFill>
                      <a:srgbClr val="242021"/>
                    </a:solidFill>
                    <a:effectLst/>
                    <a:highlight>
                      <a:srgbClr val="FFFF00"/>
                    </a:highlight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fonction linéaire </a:t>
                </a:r>
                <a:r>
                  <a:rPr lang="fr-FR" sz="2400" b="0" i="1" dirty="0">
                    <a:solidFill>
                      <a:srgbClr val="242021"/>
                    </a:solidFill>
                    <a:effectLst/>
                    <a:highlight>
                      <a:srgbClr val="FFFF00"/>
                    </a:highlight>
                    <a:latin typeface="Times-Italic"/>
                    <a:ea typeface="Calibri" panose="020F0502020204030204" pitchFamily="34" charset="0"/>
                    <a:cs typeface="Arial" panose="020B0604020202020204" pitchFamily="34" charset="0"/>
                  </a:rPr>
                  <a:t>f </a:t>
                </a:r>
                <a:r>
                  <a:rPr lang="fr-FR" sz="2400" b="0" i="0" dirty="0">
                    <a:solidFill>
                      <a:srgbClr val="242021"/>
                    </a:solidFill>
                    <a:effectLst/>
                    <a:highlight>
                      <a:srgbClr val="FFFF00"/>
                    </a:highlight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de coefficient </a:t>
                </a:r>
                <a:r>
                  <a:rPr lang="fr-FR" sz="2400" b="0" i="1" dirty="0">
                    <a:solidFill>
                      <a:srgbClr val="242021"/>
                    </a:solidFill>
                    <a:effectLst/>
                    <a:highlight>
                      <a:srgbClr val="FFFF00"/>
                    </a:highlight>
                    <a:latin typeface="Times-Italic"/>
                    <a:ea typeface="Calibri" panose="020F0502020204030204" pitchFamily="34" charset="0"/>
                    <a:cs typeface="Arial" panose="020B0604020202020204" pitchFamily="34" charset="0"/>
                  </a:rPr>
                  <a:t>a </a:t>
                </a:r>
                <a:r>
                  <a:rPr lang="fr-FR" sz="2400" b="0" i="0" dirty="0">
                    <a:solidFill>
                      <a:srgbClr val="24202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toute fonction qui associe à chaque nombre réel </a:t>
                </a:r>
                <a:r>
                  <a:rPr lang="fr-FR" sz="2400" b="0" i="1" dirty="0">
                    <a:solidFill>
                      <a:srgbClr val="242021"/>
                    </a:solidFill>
                    <a:effectLst/>
                    <a:latin typeface="Times-Italic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fr-FR" sz="2400" b="0" i="0" dirty="0">
                    <a:solidFill>
                      <a:srgbClr val="24202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le nombre  </a:t>
                </a:r>
                <a:r>
                  <a:rPr lang="fr-FR" sz="2400" b="0" i="1" dirty="0" err="1">
                    <a:solidFill>
                      <a:srgbClr val="242021"/>
                    </a:solidFill>
                    <a:effectLst/>
                    <a:latin typeface="Times-Italic"/>
                    <a:ea typeface="Calibri" panose="020F0502020204030204" pitchFamily="34" charset="0"/>
                    <a:cs typeface="Arial" panose="020B0604020202020204" pitchFamily="34" charset="0"/>
                  </a:rPr>
                  <a:t>ax</a:t>
                </a:r>
                <a:r>
                  <a:rPr lang="fr-FR" sz="2400" b="0" i="0" dirty="0">
                    <a:solidFill>
                      <a:srgbClr val="24202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 marL="45720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2400" dirty="0">
                    <a:solidFill>
                      <a:srgbClr val="24202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On note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𝒇</m:t>
                    </m:r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:</m:t>
                    </m:r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𝒙</m:t>
                    </m:r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→</m:t>
                    </m:r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𝒂𝒙</m:t>
                    </m:r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fr-FR" sz="2400" b="0" i="1" smtClean="0">
                        <a:solidFill>
                          <a:srgbClr val="24202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𝑜𝑢</m:t>
                    </m:r>
                    <m:r>
                      <a:rPr lang="fr-FR" sz="2400" b="0" i="1" smtClean="0">
                        <a:solidFill>
                          <a:srgbClr val="24202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𝒇</m:t>
                    </m:r>
                    <m:d>
                      <m:dPr>
                        <m:ctrlP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𝒙</m:t>
                        </m:r>
                      </m:e>
                    </m:d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𝒂𝒙</m:t>
                    </m:r>
                    <m:r>
                      <a:rPr lang="fr-FR" sz="2400" b="0" i="0" smtClean="0">
                        <a:solidFill>
                          <a:srgbClr val="24202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.</m:t>
                    </m:r>
                  </m:oMath>
                </a14:m>
                <a:r>
                  <a:rPr lang="fr-FR" sz="2400" b="0" i="0" dirty="0">
                    <a:solidFill>
                      <a:srgbClr val="24202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pPr marL="457200">
                  <a:lnSpc>
                    <a:spcPct val="115000"/>
                  </a:lnSpc>
                  <a:spcAft>
                    <a:spcPts val="1000"/>
                  </a:spcAft>
                </a:pPr>
                <a:endParaRPr lang="fr-FR" sz="2400" dirty="0">
                  <a:solidFill>
                    <a:srgbClr val="24202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>
                  <a:lnSpc>
                    <a:spcPct val="115000"/>
                  </a:lnSpc>
                  <a:spcAft>
                    <a:spcPts val="1000"/>
                  </a:spcAft>
                </a:pPr>
                <a:endParaRPr lang="fr-FR" sz="2400" b="0" i="0" dirty="0">
                  <a:solidFill>
                    <a:srgbClr val="24202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31FEB27-5A80-3E66-3F1E-56E8494618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905" y="1045094"/>
                <a:ext cx="10779369" cy="3128742"/>
              </a:xfrm>
              <a:prstGeom prst="rect">
                <a:avLst/>
              </a:prstGeom>
              <a:blipFill>
                <a:blip r:embed="rId2"/>
                <a:stretch>
                  <a:fillRect t="-385" r="-169"/>
                </a:stretch>
              </a:blipFill>
              <a:ln w="28575"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11">
            <a:extLst>
              <a:ext uri="{FF2B5EF4-FFF2-40B4-BE49-F238E27FC236}">
                <a16:creationId xmlns:a16="http://schemas.microsoft.com/office/drawing/2014/main" id="{6298AEAC-7BAA-DC5A-DDE7-C5D835B4970B}"/>
              </a:ext>
            </a:extLst>
          </p:cNvPr>
          <p:cNvSpPr txBox="1"/>
          <p:nvPr/>
        </p:nvSpPr>
        <p:spPr>
          <a:xfrm>
            <a:off x="728004" y="2858427"/>
            <a:ext cx="6098344" cy="1141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b="0" i="1" dirty="0">
                <a:solidFill>
                  <a:srgbClr val="242021"/>
                </a:solidFill>
                <a:effectLst/>
                <a:latin typeface="Times-Italic"/>
                <a:ea typeface="Times New Roman" panose="02020603050405020304" pitchFamily="18" charset="0"/>
                <a:cs typeface="Arial" panose="020B0604020202020204" pitchFamily="34" charset="0"/>
              </a:rPr>
              <a:t>f </a:t>
            </a:r>
            <a:r>
              <a:rPr lang="fr-FR" sz="24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</a:t>
            </a:r>
            <a:r>
              <a:rPr lang="fr-FR" sz="2400" b="0" i="1" dirty="0">
                <a:solidFill>
                  <a:srgbClr val="242021"/>
                </a:solidFill>
                <a:effectLst/>
                <a:latin typeface="Times-Italic"/>
                <a:ea typeface="Times New Roman" panose="02020603050405020304" pitchFamily="18" charset="0"/>
                <a:cs typeface="Arial" panose="020B0604020202020204" pitchFamily="34" charset="0"/>
              </a:rPr>
              <a:t>x</a:t>
            </a:r>
            <a:r>
              <a:rPr lang="fr-FR" sz="24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ou  </a:t>
            </a:r>
            <a:r>
              <a:rPr lang="fr-FR" sz="2400" b="0" i="1" dirty="0" err="1">
                <a:solidFill>
                  <a:srgbClr val="242021"/>
                </a:solidFill>
                <a:effectLst/>
                <a:latin typeface="Times-Italic"/>
                <a:ea typeface="Times New Roman" panose="02020603050405020304" pitchFamily="18" charset="0"/>
                <a:cs typeface="Arial" panose="020B0604020202020204" pitchFamily="34" charset="0"/>
              </a:rPr>
              <a:t>ax</a:t>
            </a:r>
            <a:r>
              <a:rPr lang="fr-FR" sz="2400" b="0" i="1" dirty="0">
                <a:solidFill>
                  <a:srgbClr val="242021"/>
                </a:solidFill>
                <a:effectLst/>
                <a:latin typeface="Times-Italic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s’appelle </a:t>
            </a:r>
            <a:r>
              <a:rPr lang="fr-FR" sz="2400" b="0" i="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l’image de </a:t>
            </a:r>
            <a:r>
              <a:rPr lang="fr-FR" sz="2400" b="0" i="1" dirty="0">
                <a:effectLst/>
                <a:highlight>
                  <a:srgbClr val="FFFF00"/>
                </a:highlight>
                <a:latin typeface="Times-Italic"/>
                <a:ea typeface="Times New Roman" panose="02020603050405020304" pitchFamily="18" charset="0"/>
                <a:cs typeface="Arial" panose="020B0604020202020204" pitchFamily="34" charset="0"/>
              </a:rPr>
              <a:t>x </a:t>
            </a:r>
            <a:r>
              <a:rPr lang="fr-FR" sz="2400" b="0" i="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 </a:t>
            </a:r>
            <a:r>
              <a:rPr lang="fr-FR" sz="2400" b="0" i="1" dirty="0">
                <a:effectLst/>
                <a:highlight>
                  <a:srgbClr val="FFFF00"/>
                </a:highlight>
                <a:latin typeface="Times-Italic"/>
                <a:ea typeface="Times New Roman" panose="02020603050405020304" pitchFamily="18" charset="0"/>
                <a:cs typeface="Arial" panose="020B0604020202020204" pitchFamily="34" charset="0"/>
              </a:rPr>
              <a:t>f</a:t>
            </a:r>
            <a:r>
              <a:rPr lang="fr-FR" sz="2400" b="0" i="1" dirty="0">
                <a:solidFill>
                  <a:srgbClr val="242021"/>
                </a:solidFill>
                <a:effectLst/>
                <a:latin typeface="Times-Italic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fr-FR" sz="2400" b="0" i="1" dirty="0">
              <a:solidFill>
                <a:srgbClr val="242021"/>
              </a:solidFill>
              <a:latin typeface="Times-Italic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b="0" i="1" dirty="0">
                <a:solidFill>
                  <a:srgbClr val="242021"/>
                </a:solidFill>
                <a:effectLst/>
                <a:latin typeface="Times-Italic"/>
                <a:ea typeface="Times New Roman" panose="02020603050405020304" pitchFamily="18" charset="0"/>
                <a:cs typeface="Arial" panose="020B0604020202020204" pitchFamily="34" charset="0"/>
              </a:rPr>
              <a:t>x </a:t>
            </a:r>
            <a:r>
              <a:rPr lang="fr-FR" sz="24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est appelé </a:t>
            </a:r>
            <a:r>
              <a:rPr lang="fr-FR" sz="2400" b="0" i="0" dirty="0">
                <a:solidFill>
                  <a:srgbClr val="24202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l’antécédent de </a:t>
            </a:r>
            <a:r>
              <a:rPr lang="fr-FR" sz="2400" b="0" i="1" dirty="0">
                <a:solidFill>
                  <a:srgbClr val="242021"/>
                </a:solidFill>
                <a:effectLst/>
                <a:highlight>
                  <a:srgbClr val="FFFF00"/>
                </a:highlight>
                <a:latin typeface="Times-Italic"/>
                <a:ea typeface="Times New Roman" panose="02020603050405020304" pitchFamily="18" charset="0"/>
                <a:cs typeface="Arial" panose="020B0604020202020204" pitchFamily="34" charset="0"/>
              </a:rPr>
              <a:t>f </a:t>
            </a:r>
            <a:r>
              <a:rPr lang="fr-FR" sz="2400" b="0" i="0" dirty="0">
                <a:solidFill>
                  <a:srgbClr val="24202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</a:t>
            </a:r>
            <a:r>
              <a:rPr lang="fr-FR" sz="2400" b="0" i="1" dirty="0">
                <a:solidFill>
                  <a:srgbClr val="242021"/>
                </a:solidFill>
                <a:effectLst/>
                <a:highlight>
                  <a:srgbClr val="FFFF00"/>
                </a:highlight>
                <a:latin typeface="Times-Italic"/>
                <a:ea typeface="Times New Roman" panose="02020603050405020304" pitchFamily="18" charset="0"/>
                <a:cs typeface="Arial" panose="020B0604020202020204" pitchFamily="34" charset="0"/>
              </a:rPr>
              <a:t>x</a:t>
            </a:r>
            <a:r>
              <a:rPr lang="fr-FR" sz="2400" b="0" i="0" dirty="0">
                <a:solidFill>
                  <a:srgbClr val="24202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par </a:t>
            </a:r>
            <a:r>
              <a:rPr lang="fr-FR" sz="2400" b="0" i="1" dirty="0">
                <a:solidFill>
                  <a:srgbClr val="242021"/>
                </a:solidFill>
                <a:effectLst/>
                <a:highlight>
                  <a:srgbClr val="FFFF00"/>
                </a:highlight>
                <a:latin typeface="Times-Italic"/>
                <a:ea typeface="Times New Roman" panose="02020603050405020304" pitchFamily="18" charset="0"/>
                <a:cs typeface="Arial" panose="020B0604020202020204" pitchFamily="34" charset="0"/>
              </a:rPr>
              <a:t>f</a:t>
            </a:r>
            <a:r>
              <a:rPr lang="fr-FR" sz="2400" b="0" i="1" dirty="0">
                <a:solidFill>
                  <a:srgbClr val="242021"/>
                </a:solidFill>
                <a:effectLst/>
                <a:latin typeface="Times-Italic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fr-FR" sz="24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647466B-7348-0125-3D99-71C8CC958360}"/>
              </a:ext>
            </a:extLst>
          </p:cNvPr>
          <p:cNvSpPr txBox="1"/>
          <p:nvPr/>
        </p:nvSpPr>
        <p:spPr>
          <a:xfrm>
            <a:off x="376017" y="4278690"/>
            <a:ext cx="1489418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Exemple : </a:t>
            </a:r>
            <a:endParaRPr lang="fr-FR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6F024B4-3FDE-0C0E-5F06-D90608E75AF2}"/>
                  </a:ext>
                </a:extLst>
              </p:cNvPr>
              <p:cNvSpPr txBox="1"/>
              <p:nvPr/>
            </p:nvSpPr>
            <p:spPr>
              <a:xfrm>
                <a:off x="376017" y="4770812"/>
                <a:ext cx="9344758" cy="16961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2400" dirty="0"/>
                  <a:t>La fonction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fr-FR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24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fr-FR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 5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sz="2400" dirty="0"/>
                  <a:t>est une fonction linéaire de coefficient 5.</a:t>
                </a:r>
              </a:p>
              <a:p>
                <a:pPr>
                  <a:lnSpc>
                    <a:spcPct val="150000"/>
                  </a:lnSpc>
                </a:pPr>
                <a:r>
                  <a:rPr lang="fr-FR" sz="2400" dirty="0"/>
                  <a:t>Le nombre 10 est l’image de 2 par la fonction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fr-FR" sz="2400" b="0" i="0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fr-FR" sz="2400" dirty="0"/>
              </a:p>
              <a:p>
                <a:pPr>
                  <a:lnSpc>
                    <a:spcPct val="150000"/>
                  </a:lnSpc>
                </a:pPr>
                <a:r>
                  <a:rPr lang="fr-FR" sz="2400" dirty="0"/>
                  <a:t>Le nombre 2 est l’antécédent de 10 par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fr-FR" sz="2400" dirty="0"/>
                  <a:t>.</a:t>
                </a: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6F024B4-3FDE-0C0E-5F06-D90608E75A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017" y="4770812"/>
                <a:ext cx="9344758" cy="1696105"/>
              </a:xfrm>
              <a:prstGeom prst="rect">
                <a:avLst/>
              </a:prstGeom>
              <a:blipFill>
                <a:blip r:embed="rId3"/>
                <a:stretch>
                  <a:fillRect l="-1044" b="-755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6314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89E9B1-2A51-481D-82B6-8D69DCE1F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6EA01EF-4208-4A1E-B039-50B27D3D14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791325" cy="2359613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F1AFEB6-1FD6-4445-8EB0-1F531344B9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93" y="2684163"/>
            <a:ext cx="8582469" cy="3808712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19E1A2D-7D73-43B3-BE8C-3DA3F4ED3D56}"/>
              </a:ext>
            </a:extLst>
          </p:cNvPr>
          <p:cNvSpPr txBox="1">
            <a:spLocks/>
          </p:cNvSpPr>
          <p:nvPr/>
        </p:nvSpPr>
        <p:spPr>
          <a:xfrm>
            <a:off x="2371725" y="169683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rgbClr val="0070C0"/>
                </a:solidFill>
              </a:rPr>
              <a:t>Exercice 2</a:t>
            </a:r>
          </a:p>
        </p:txBody>
      </p:sp>
    </p:spTree>
    <p:extLst>
      <p:ext uri="{BB962C8B-B14F-4D97-AF65-F5344CB8AC3E}">
        <p14:creationId xmlns:p14="http://schemas.microsoft.com/office/powerpoint/2010/main" val="1479586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2055328-E7C7-20E6-061E-5FADC95287A9}"/>
                  </a:ext>
                </a:extLst>
              </p:cNvPr>
              <p:cNvSpPr txBox="1"/>
              <p:nvPr/>
            </p:nvSpPr>
            <p:spPr>
              <a:xfrm>
                <a:off x="671733" y="689194"/>
                <a:ext cx="8275320" cy="1474058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txBody>
              <a:bodyPr wrap="square">
                <a:spAutoFit/>
              </a:bodyPr>
              <a:lstStyle/>
              <a:p>
                <a:pPr marL="45720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24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Si  </a:t>
                </a:r>
                <a:r>
                  <a:rPr lang="fr-FR" sz="2400" i="1" dirty="0">
                    <a:solidFill>
                      <a:srgbClr val="242021"/>
                    </a:solidFill>
                    <a:effectLst/>
                    <a:latin typeface="Times-Italic"/>
                    <a:ea typeface="Times New Roman" panose="02020603050405020304" pitchFamily="18" charset="0"/>
                    <a:cs typeface="Arial" panose="020B0604020202020204" pitchFamily="34" charset="0"/>
                  </a:rPr>
                  <a:t>f  </a:t>
                </a:r>
                <a:r>
                  <a:rPr lang="fr-FR" sz="24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est une fonction linéaire , alors le coefficient de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𝑓</m:t>
                    </m:r>
                  </m:oMath>
                </a14:m>
                <a:r>
                  <a:rPr lang="fr-FR" sz="24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est </a:t>
                </a:r>
                <a:r>
                  <a:rPr lang="fr-FR" sz="2400" dirty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:</a:t>
                </a:r>
              </a:p>
              <a:p>
                <a:pPr marL="45720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2400" dirty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3200" b="1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𝒂</m:t>
                    </m:r>
                    <m:r>
                      <a:rPr lang="fr-FR" sz="3200" b="1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fr-FR" sz="32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𝒇</m:t>
                        </m:r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𝒙</m:t>
                        </m:r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num>
                      <m:den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fr-FR" sz="24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, pour tout nombre réel non nul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𝑥</m:t>
                    </m:r>
                  </m:oMath>
                </a14:m>
                <a:r>
                  <a:rPr lang="fr-FR" sz="24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.</a:t>
                </a:r>
                <a:endParaRPr lang="fr-FR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2055328-E7C7-20E6-061E-5FADC95287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733" y="689194"/>
                <a:ext cx="8275320" cy="1474058"/>
              </a:xfrm>
              <a:prstGeom prst="rect">
                <a:avLst/>
              </a:prstGeom>
              <a:blipFill>
                <a:blip r:embed="rId2"/>
                <a:stretch>
                  <a:fillRect t="-810"/>
                </a:stretch>
              </a:blipFill>
              <a:ln w="28575"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6">
            <a:extLst>
              <a:ext uri="{FF2B5EF4-FFF2-40B4-BE49-F238E27FC236}">
                <a16:creationId xmlns:a16="http://schemas.microsoft.com/office/drawing/2014/main" id="{58E38CBF-D79C-CB96-D944-C3B5D205181E}"/>
              </a:ext>
            </a:extLst>
          </p:cNvPr>
          <p:cNvSpPr txBox="1"/>
          <p:nvPr/>
        </p:nvSpPr>
        <p:spPr>
          <a:xfrm>
            <a:off x="334108" y="197072"/>
            <a:ext cx="2563837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Propriété 1 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C4F5307-FACA-B0F2-0354-1D90E08B350B}"/>
                  </a:ext>
                </a:extLst>
              </p:cNvPr>
              <p:cNvSpPr txBox="1"/>
              <p:nvPr/>
            </p:nvSpPr>
            <p:spPr>
              <a:xfrm>
                <a:off x="671732" y="2967335"/>
                <a:ext cx="8936501" cy="19502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24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</a:rPr>
                  <a:t>Soit   </a:t>
                </a:r>
                <a:r>
                  <a:rPr lang="fr-FR" sz="2400" i="1" dirty="0">
                    <a:solidFill>
                      <a:srgbClr val="242021"/>
                    </a:solidFill>
                    <a:effectLst/>
                    <a:latin typeface="Times-Italic"/>
                    <a:ea typeface="Times New Roman" panose="02020603050405020304" pitchFamily="18" charset="0"/>
                    <a:cs typeface="Arial" panose="020B0604020202020204" pitchFamily="34" charset="0"/>
                  </a:rPr>
                  <a:t>f  </a:t>
                </a:r>
                <a:r>
                  <a:rPr lang="fr-FR" sz="24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</a:rPr>
                  <a:t>une fonction linéaire telle que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fr-FR" sz="2400" i="1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(−4)=12</m:t>
                    </m:r>
                  </m:oMath>
                </a14:m>
                <a:endParaRPr lang="fr-FR" sz="24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fr-FR" sz="24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Le coefficient de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fr-FR" sz="24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est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𝒂</m:t>
                    </m:r>
                    <m:r>
                      <a:rPr lang="fr-FR" sz="2400" b="1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fr-FR" sz="2400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𝒇</m:t>
                        </m:r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(−</m:t>
                        </m:r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</m:t>
                        </m:r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−</m:t>
                        </m:r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</m:t>
                        </m:r>
                      </m:den>
                    </m:f>
                    <m:r>
                      <a:rPr lang="fr-FR" sz="2400" b="1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fr-FR" sz="2400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𝟏𝟐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−</m:t>
                        </m:r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</m:t>
                        </m:r>
                      </m:den>
                    </m:f>
                    <m:r>
                      <a:rPr lang="fr-FR" sz="2400" b="1" i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=−</m:t>
                    </m:r>
                    <m:r>
                      <a:rPr lang="fr-FR" sz="2400" b="1" i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𝟑</m:t>
                    </m:r>
                  </m:oMath>
                </a14:m>
                <a:endParaRPr lang="fr-FR" sz="2400" b="1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fr-FR" sz="24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D’où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fr-FR" sz="24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24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fr-FR" sz="2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24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fr-FR" sz="2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fr-FR" sz="2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fr-FR" sz="2400" dirty="0"/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C4F5307-FACA-B0F2-0354-1D90E08B35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732" y="2967335"/>
                <a:ext cx="8936501" cy="1950214"/>
              </a:xfrm>
              <a:prstGeom prst="rect">
                <a:avLst/>
              </a:prstGeom>
              <a:blipFill>
                <a:blip r:embed="rId3"/>
                <a:stretch>
                  <a:fillRect l="-1023" b="-625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60B069B7-B98C-BFD5-D60F-EE7BBDDCA9AF}"/>
              </a:ext>
            </a:extLst>
          </p:cNvPr>
          <p:cNvSpPr txBox="1"/>
          <p:nvPr/>
        </p:nvSpPr>
        <p:spPr>
          <a:xfrm>
            <a:off x="671733" y="2409313"/>
            <a:ext cx="1489418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Exemple : </a:t>
            </a:r>
            <a:endParaRPr lang="fr-FR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353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9DAC912-8B01-18AA-4748-28F9547E314A}"/>
              </a:ext>
            </a:extLst>
          </p:cNvPr>
          <p:cNvSpPr txBox="1"/>
          <p:nvPr/>
        </p:nvSpPr>
        <p:spPr>
          <a:xfrm>
            <a:off x="460717" y="717328"/>
            <a:ext cx="10090052" cy="114114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fr-F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Une fonction linéaire définie par </a:t>
            </a:r>
            <a:r>
              <a:rPr lang="fr-FR" sz="2400" i="1" dirty="0">
                <a:solidFill>
                  <a:srgbClr val="242021"/>
                </a:solidFill>
                <a:effectLst/>
                <a:latin typeface="Times-Italic"/>
                <a:ea typeface="Times New Roman" panose="02020603050405020304" pitchFamily="18" charset="0"/>
                <a:cs typeface="Arial" panose="020B0604020202020204" pitchFamily="34" charset="0"/>
              </a:rPr>
              <a:t>f </a:t>
            </a:r>
            <a:r>
              <a:rPr lang="fr-FR" sz="240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</a:t>
            </a:r>
            <a:r>
              <a:rPr lang="fr-FR" sz="2400" i="1" dirty="0">
                <a:solidFill>
                  <a:srgbClr val="242021"/>
                </a:solidFill>
                <a:effectLst/>
                <a:latin typeface="Times-Italic"/>
                <a:ea typeface="Times New Roman" panose="02020603050405020304" pitchFamily="18" charset="0"/>
                <a:cs typeface="Arial" panose="020B0604020202020204" pitchFamily="34" charset="0"/>
              </a:rPr>
              <a:t>x</a:t>
            </a:r>
            <a:r>
              <a:rPr lang="fr-FR" sz="240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= </a:t>
            </a:r>
            <a:r>
              <a:rPr lang="fr-FR" sz="2400" i="1" dirty="0" err="1">
                <a:solidFill>
                  <a:srgbClr val="242021"/>
                </a:solidFill>
                <a:effectLst/>
                <a:latin typeface="Times-Italic"/>
                <a:ea typeface="Times New Roman" panose="02020603050405020304" pitchFamily="18" charset="0"/>
                <a:cs typeface="Arial" panose="020B0604020202020204" pitchFamily="34" charset="0"/>
              </a:rPr>
              <a:t>ax</a:t>
            </a:r>
            <a:r>
              <a:rPr lang="fr-FR" sz="2400" i="1" dirty="0">
                <a:solidFill>
                  <a:srgbClr val="242021"/>
                </a:solidFill>
                <a:effectLst/>
                <a:latin typeface="Times-Italic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est représentée par </a:t>
            </a:r>
            <a:r>
              <a:rPr lang="fr-FR" sz="24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une droite qui passe par l’origine du repère </a:t>
            </a:r>
            <a:r>
              <a:rPr lang="fr-F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d’équation réduite </a:t>
            </a:r>
            <a:r>
              <a:rPr lang="fr-FR" sz="2400" i="1" dirty="0">
                <a:solidFill>
                  <a:srgbClr val="242021"/>
                </a:solidFill>
                <a:effectLst/>
                <a:latin typeface="Times-Italic"/>
                <a:ea typeface="Times New Roman" panose="02020603050405020304" pitchFamily="18" charset="0"/>
                <a:cs typeface="Arial" panose="020B0604020202020204" pitchFamily="34" charset="0"/>
              </a:rPr>
              <a:t>y </a:t>
            </a:r>
            <a:r>
              <a:rPr lang="fr-FR" sz="240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 </a:t>
            </a:r>
            <a:r>
              <a:rPr lang="fr-FR" sz="2400" i="1" dirty="0" err="1">
                <a:solidFill>
                  <a:srgbClr val="242021"/>
                </a:solidFill>
                <a:effectLst/>
                <a:latin typeface="Times-Italic"/>
                <a:ea typeface="Times New Roman" panose="02020603050405020304" pitchFamily="18" charset="0"/>
                <a:cs typeface="Arial" panose="020B0604020202020204" pitchFamily="34" charset="0"/>
              </a:rPr>
              <a:t>ax</a:t>
            </a:r>
            <a:r>
              <a:rPr lang="fr-FR" sz="2400" i="1" dirty="0">
                <a:solidFill>
                  <a:srgbClr val="242021"/>
                </a:solidFill>
                <a:effectLst/>
                <a:latin typeface="Times-Italic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fr-F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2F79A08-67EB-C418-F1B7-06C6CC679BCE}"/>
              </a:ext>
            </a:extLst>
          </p:cNvPr>
          <p:cNvSpPr txBox="1"/>
          <p:nvPr/>
        </p:nvSpPr>
        <p:spPr>
          <a:xfrm>
            <a:off x="460717" y="225206"/>
            <a:ext cx="1846385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Propriété 2 :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9C13F54-61DC-2CD4-E777-8E1A1C9BA422}"/>
                  </a:ext>
                </a:extLst>
              </p:cNvPr>
              <p:cNvSpPr txBox="1"/>
              <p:nvPr/>
            </p:nvSpPr>
            <p:spPr>
              <a:xfrm>
                <a:off x="460716" y="2045031"/>
                <a:ext cx="8866163" cy="10146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24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Exemple :</a:t>
                </a:r>
                <a:endParaRPr lang="fr-FR" sz="24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r>
                  <a:rPr lang="fr-FR" sz="24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</a:rPr>
                  <a:t>La représentation graphique de la fonction linéaire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solidFill>
                          <a:srgbClr val="24202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𝑓</m:t>
                    </m:r>
                    <m:r>
                      <a:rPr lang="fr-FR" sz="2400" i="1" dirty="0" smtClean="0">
                        <a:solidFill>
                          <a:srgbClr val="24202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(</m:t>
                    </m:r>
                    <m:r>
                      <a:rPr lang="fr-FR" sz="2400" i="1" dirty="0" smtClean="0">
                        <a:solidFill>
                          <a:srgbClr val="24202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fr-FR" sz="2400" i="1" dirty="0" smtClean="0">
                        <a:solidFill>
                          <a:srgbClr val="24202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)= 2</m:t>
                    </m:r>
                    <m:r>
                      <a:rPr lang="fr-FR" sz="2400" i="1" dirty="0" smtClean="0">
                        <a:solidFill>
                          <a:srgbClr val="24202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fr-FR" sz="2400" i="1" dirty="0" smtClean="0">
                        <a:solidFill>
                          <a:srgbClr val="24202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endParaRPr lang="fr-FR" sz="2400" dirty="0"/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9C13F54-61DC-2CD4-E777-8E1A1C9BA4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716" y="2045031"/>
                <a:ext cx="8866163" cy="1014637"/>
              </a:xfrm>
              <a:prstGeom prst="rect">
                <a:avLst/>
              </a:prstGeom>
              <a:blipFill>
                <a:blip r:embed="rId2"/>
                <a:stretch>
                  <a:fillRect l="-1100" t="-1796" b="-1257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au 10">
                <a:extLst>
                  <a:ext uri="{FF2B5EF4-FFF2-40B4-BE49-F238E27FC236}">
                    <a16:creationId xmlns:a16="http://schemas.microsoft.com/office/drawing/2014/main" id="{98B76456-30C9-4D14-319B-5CBF17C6AA4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98726668"/>
                  </p:ext>
                </p:extLst>
              </p:nvPr>
            </p:nvGraphicFramePr>
            <p:xfrm>
              <a:off x="597096" y="3677495"/>
              <a:ext cx="4748628" cy="16479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82876">
                      <a:extLst>
                        <a:ext uri="{9D8B030D-6E8A-4147-A177-3AD203B41FA5}">
                          <a16:colId xmlns:a16="http://schemas.microsoft.com/office/drawing/2014/main" val="3118130"/>
                        </a:ext>
                      </a:extLst>
                    </a:gridCol>
                    <a:gridCol w="1582876">
                      <a:extLst>
                        <a:ext uri="{9D8B030D-6E8A-4147-A177-3AD203B41FA5}">
                          <a16:colId xmlns:a16="http://schemas.microsoft.com/office/drawing/2014/main" val="3027777933"/>
                        </a:ext>
                      </a:extLst>
                    </a:gridCol>
                    <a:gridCol w="1582876">
                      <a:extLst>
                        <a:ext uri="{9D8B030D-6E8A-4147-A177-3AD203B41FA5}">
                          <a16:colId xmlns:a16="http://schemas.microsoft.com/office/drawing/2014/main" val="2765036971"/>
                        </a:ext>
                      </a:extLst>
                    </a:gridCol>
                  </a:tblGrid>
                  <a:tr h="5493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fr-FR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fr-FR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fr-FR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53778860"/>
                      </a:ext>
                    </a:extLst>
                  </a:tr>
                  <a:tr h="5493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fr-FR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fr-FR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fr-FR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54631420"/>
                      </a:ext>
                    </a:extLst>
                  </a:tr>
                  <a:tr h="5493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fr-FR" sz="2400" i="1" dirty="0" err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fr-FR" sz="2400" i="1" dirty="0" err="1" smtClean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fr-FR" sz="2400" i="1" dirty="0" err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))</m:t>
                                </m:r>
                              </m:oMath>
                            </m:oMathPara>
                          </a14:m>
                          <a:endParaRPr lang="fr-FR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(0;0)</m:t>
                                </m:r>
                              </m:oMath>
                            </m:oMathPara>
                          </a14:m>
                          <a:endParaRPr lang="fr-FR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(2;4)</m:t>
                                </m:r>
                              </m:oMath>
                            </m:oMathPara>
                          </a14:m>
                          <a:endParaRPr lang="fr-FR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889571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au 10">
                <a:extLst>
                  <a:ext uri="{FF2B5EF4-FFF2-40B4-BE49-F238E27FC236}">
                    <a16:creationId xmlns:a16="http://schemas.microsoft.com/office/drawing/2014/main" id="{98B76456-30C9-4D14-319B-5CBF17C6AA4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98726668"/>
                  </p:ext>
                </p:extLst>
              </p:nvPr>
            </p:nvGraphicFramePr>
            <p:xfrm>
              <a:off x="597096" y="3677495"/>
              <a:ext cx="4748628" cy="16479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82876">
                      <a:extLst>
                        <a:ext uri="{9D8B030D-6E8A-4147-A177-3AD203B41FA5}">
                          <a16:colId xmlns:a16="http://schemas.microsoft.com/office/drawing/2014/main" val="3118130"/>
                        </a:ext>
                      </a:extLst>
                    </a:gridCol>
                    <a:gridCol w="1582876">
                      <a:extLst>
                        <a:ext uri="{9D8B030D-6E8A-4147-A177-3AD203B41FA5}">
                          <a16:colId xmlns:a16="http://schemas.microsoft.com/office/drawing/2014/main" val="3027777933"/>
                        </a:ext>
                      </a:extLst>
                    </a:gridCol>
                    <a:gridCol w="1582876">
                      <a:extLst>
                        <a:ext uri="{9D8B030D-6E8A-4147-A177-3AD203B41FA5}">
                          <a16:colId xmlns:a16="http://schemas.microsoft.com/office/drawing/2014/main" val="2765036971"/>
                        </a:ext>
                      </a:extLst>
                    </a:gridCol>
                  </a:tblGrid>
                  <a:tr h="54930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3"/>
                          <a:stretch>
                            <a:fillRect l="-385" t="-1111" r="-201154" b="-2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3"/>
                          <a:stretch>
                            <a:fillRect l="-100385" t="-1111" r="-101154" b="-2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3"/>
                          <a:stretch>
                            <a:fillRect l="-200385" t="-1111" r="-1154" b="-20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53778860"/>
                      </a:ext>
                    </a:extLst>
                  </a:tr>
                  <a:tr h="54930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3"/>
                          <a:stretch>
                            <a:fillRect l="-385" t="-100000" r="-201154" b="-1010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3"/>
                          <a:stretch>
                            <a:fillRect l="-100385" t="-100000" r="-101154" b="-1010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3"/>
                          <a:stretch>
                            <a:fillRect l="-200385" t="-100000" r="-1154" b="-1010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54631420"/>
                      </a:ext>
                    </a:extLst>
                  </a:tr>
                  <a:tr h="54930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3"/>
                          <a:stretch>
                            <a:fillRect l="-385" t="-202222" r="-201154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3"/>
                          <a:stretch>
                            <a:fillRect l="-100385" t="-202222" r="-101154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3"/>
                          <a:stretch>
                            <a:fillRect l="-200385" t="-202222" r="-1154" b="-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88957103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1" name="Image 10">
            <a:extLst>
              <a:ext uri="{FF2B5EF4-FFF2-40B4-BE49-F238E27FC236}">
                <a16:creationId xmlns:a16="http://schemas.microsoft.com/office/drawing/2014/main" id="{6E57A088-84A6-0B15-4242-6913FA69DEB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65" t="27653" r="26666" b="27460"/>
          <a:stretch/>
        </p:blipFill>
        <p:spPr bwMode="auto">
          <a:xfrm>
            <a:off x="8782295" y="2157486"/>
            <a:ext cx="2359318" cy="41322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5786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69FEA-4AAF-4565-AF95-6D32EF4F3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6B493B9-3DA8-4A0F-94FD-9088A158A8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475" y="2397706"/>
            <a:ext cx="4962525" cy="4460294"/>
          </a:xfrm>
        </p:spPr>
      </p:pic>
    </p:spTree>
    <p:extLst>
      <p:ext uri="{BB962C8B-B14F-4D97-AF65-F5344CB8AC3E}">
        <p14:creationId xmlns:p14="http://schemas.microsoft.com/office/powerpoint/2010/main" val="3150555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B6B6189-057F-055C-4023-CDFD8B352D8C}"/>
              </a:ext>
            </a:extLst>
          </p:cNvPr>
          <p:cNvSpPr txBox="1"/>
          <p:nvPr/>
        </p:nvSpPr>
        <p:spPr>
          <a:xfrm>
            <a:off x="390377" y="132040"/>
            <a:ext cx="10343271" cy="1045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2) Fonction affine</a:t>
            </a:r>
            <a:endParaRPr lang="fr-F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0955"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Définition 2 :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50FAC01-F45A-3EF6-DD4D-1C1804794DD5}"/>
                  </a:ext>
                </a:extLst>
              </p:cNvPr>
              <p:cNvSpPr txBox="1"/>
              <p:nvPr/>
            </p:nvSpPr>
            <p:spPr>
              <a:xfrm>
                <a:off x="390377" y="1177134"/>
                <a:ext cx="11285808" cy="2403863"/>
              </a:xfrm>
              <a:prstGeom prst="rect">
                <a:avLst/>
              </a:prstGeom>
              <a:noFill/>
              <a:ln>
                <a:solidFill>
                  <a:srgbClr val="00B050"/>
                </a:solidFill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kumimoji="0" lang="fr-FR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242021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Arial" panose="020B0604020202020204" pitchFamily="34" charset="0"/>
                  </a:rPr>
                  <a:t>a 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+mn-cs"/>
                  </a:rPr>
                  <a:t>et </a:t>
                </a:r>
                <a:r>
                  <a:rPr kumimoji="0" lang="fr-FR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242021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Arial" panose="020B0604020202020204" pitchFamily="34" charset="0"/>
                  </a:rPr>
                  <a:t>b 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+mn-cs"/>
                  </a:rPr>
                  <a:t>étant deux nombres réels donnés.</a:t>
                </a:r>
              </a:p>
              <a:p>
                <a:pPr>
                  <a:lnSpc>
                    <a:spcPct val="150000"/>
                  </a:lnSpc>
                </a:pP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+mn-cs"/>
                  </a:rPr>
                  <a:t> L</a:t>
                </a:r>
                <a:r>
                  <a:rPr lang="fr-FR" sz="2400" dirty="0">
                    <a:solidFill>
                      <a:srgbClr val="000000"/>
                    </a:solidFill>
                    <a:ea typeface="Times New Roman" panose="02020603050405020304" pitchFamily="18" charset="0"/>
                  </a:rPr>
                  <a:t>a 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+mn-cs"/>
                  </a:rPr>
                  <a:t>fonction 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highlight>
                      <a:srgbClr val="FFFF00"/>
                    </a:highlight>
                    <a:uLnTx/>
                    <a:uFillTx/>
                    <a:ea typeface="Times New Roman" panose="02020603050405020304" pitchFamily="18" charset="0"/>
                    <a:cs typeface="+mn-cs"/>
                  </a:rPr>
                  <a:t>affine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+mn-cs"/>
                  </a:rPr>
                  <a:t>  </a:t>
                </a:r>
                <a:r>
                  <a:rPr kumimoji="0" lang="fr-FR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242021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Arial" panose="020B0604020202020204" pitchFamily="34" charset="0"/>
                  </a:rPr>
                  <a:t>f  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+mn-cs"/>
                  </a:rPr>
                  <a:t>toute 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42021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+mn-cs"/>
                  </a:rPr>
                  <a:t>fonction qui associe, à tout nombre réel </a:t>
                </a:r>
                <a14:m>
                  <m:oMath xmlns:m="http://schemas.openxmlformats.org/officeDocument/2006/math">
                    <m:r>
                      <a:rPr kumimoji="0" lang="fr-FR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24202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+mn-cs"/>
                  </a:rPr>
                  <a:t>, le</a:t>
                </a:r>
                <a:r>
                  <a:rPr kumimoji="0" lang="fr-FR" sz="2400" b="0" i="0" u="none" strike="noStrike" kern="1200" cap="none" spc="0" normalizeH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+mn-cs"/>
                  </a:rPr>
                  <a:t>nombre </a:t>
                </a:r>
                <a14:m>
                  <m:oMath xmlns:m="http://schemas.openxmlformats.org/officeDocument/2006/math">
                    <m:r>
                      <a:rPr kumimoji="0" lang="fr-FR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24202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𝑎𝑥</m:t>
                    </m:r>
                    <m:r>
                      <a:rPr kumimoji="0" lang="fr-FR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4202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+mn-cs"/>
                      </a:rPr>
                      <m:t>+ </m:t>
                    </m:r>
                    <m:r>
                      <a:rPr kumimoji="0" lang="fr-FR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4202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𝑏</m:t>
                    </m:r>
                  </m:oMath>
                </a14:m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42021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+mn-cs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endParaRPr lang="fr-FR" dirty="0"/>
              </a:p>
              <a:p>
                <a:pPr>
                  <a:lnSpc>
                    <a:spcPct val="150000"/>
                  </a:lnSpc>
                </a:pPr>
                <a:endParaRPr lang="fr-FR" dirty="0"/>
              </a:p>
              <a:p>
                <a:pPr>
                  <a:lnSpc>
                    <a:spcPct val="150000"/>
                  </a:lnSpc>
                </a:pPr>
                <a:endParaRPr lang="fr-FR" dirty="0"/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50FAC01-F45A-3EF6-DD4D-1C1804794D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377" y="1177134"/>
                <a:ext cx="11285808" cy="2403863"/>
              </a:xfrm>
              <a:prstGeom prst="rect">
                <a:avLst/>
              </a:prstGeom>
              <a:blipFill>
                <a:blip r:embed="rId2"/>
                <a:stretch>
                  <a:fillRect l="-756"/>
                </a:stretch>
              </a:blipFill>
              <a:ln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A1F4F05-A978-E95E-6C7D-3E3809BA9289}"/>
                  </a:ext>
                </a:extLst>
              </p:cNvPr>
              <p:cNvSpPr txBox="1"/>
              <p:nvPr/>
            </p:nvSpPr>
            <p:spPr>
              <a:xfrm>
                <a:off x="230358" y="2504420"/>
                <a:ext cx="6098344" cy="4911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4202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On note </a:t>
                </a:r>
                <a14:m>
                  <m:oMath xmlns:m="http://schemas.openxmlformats.org/officeDocument/2006/math">
                    <m:r>
                      <a:rPr kumimoji="0" lang="fr-FR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𝒇</m:t>
                    </m:r>
                    <m:r>
                      <a:rPr kumimoji="0" lang="fr-FR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:</m:t>
                    </m:r>
                    <m:r>
                      <a:rPr kumimoji="0" lang="fr-FR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𝒙</m:t>
                    </m:r>
                    <m:r>
                      <a:rPr kumimoji="0" lang="fr-FR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→</m:t>
                    </m:r>
                    <m:r>
                      <a:rPr kumimoji="0" lang="fr-FR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𝒂𝒙</m:t>
                    </m:r>
                    <m:r>
                      <a:rPr kumimoji="0" lang="fr-FR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kumimoji="0" lang="fr-FR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𝒃</m:t>
                    </m:r>
                    <m:r>
                      <a:rPr kumimoji="0" lang="fr-FR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kumimoji="0" lang="fr-FR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24202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𝑜𝑢</m:t>
                    </m:r>
                    <m:r>
                      <a:rPr kumimoji="0" lang="fr-FR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24202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kumimoji="0" lang="fr-FR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𝒇</m:t>
                    </m:r>
                    <m:d>
                      <m:dPr>
                        <m:ctrlPr>
                          <a:rPr kumimoji="0" lang="fr-FR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kumimoji="0" lang="fr-FR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𝒙</m:t>
                        </m:r>
                      </m:e>
                    </m:d>
                    <m:r>
                      <a:rPr kumimoji="0" lang="fr-FR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kumimoji="0" lang="fr-FR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𝒂𝒙</m:t>
                    </m:r>
                    <m:r>
                      <a:rPr kumimoji="0" lang="fr-FR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kumimoji="0" lang="fr-FR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𝒃</m:t>
                    </m:r>
                    <m:r>
                      <a:rPr kumimoji="0" lang="fr-FR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24202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.</m:t>
                    </m:r>
                  </m:oMath>
                </a14:m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4202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A1F4F05-A978-E95E-6C7D-3E3809BA92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358" y="2504420"/>
                <a:ext cx="6098344" cy="491160"/>
              </a:xfrm>
              <a:prstGeom prst="rect">
                <a:avLst/>
              </a:prstGeom>
              <a:blipFill>
                <a:blip r:embed="rId3"/>
                <a:stretch>
                  <a:fillRect t="-3750" b="-2875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ZoneTexte 10">
            <a:extLst>
              <a:ext uri="{FF2B5EF4-FFF2-40B4-BE49-F238E27FC236}">
                <a16:creationId xmlns:a16="http://schemas.microsoft.com/office/drawing/2014/main" id="{D4D6F4DA-FE5E-27BB-920A-65128594CA8A}"/>
              </a:ext>
            </a:extLst>
          </p:cNvPr>
          <p:cNvSpPr txBox="1"/>
          <p:nvPr/>
        </p:nvSpPr>
        <p:spPr>
          <a:xfrm>
            <a:off x="699866" y="3055935"/>
            <a:ext cx="8978705" cy="49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955">
              <a:lnSpc>
                <a:spcPct val="115000"/>
              </a:lnSpc>
              <a:spcAft>
                <a:spcPts val="1000"/>
              </a:spcAft>
            </a:pPr>
            <a:r>
              <a:rPr lang="fr-FR" sz="2400" i="1" dirty="0">
                <a:solidFill>
                  <a:srgbClr val="242021"/>
                </a:solidFill>
                <a:effectLst/>
                <a:latin typeface="Times-Italic"/>
                <a:ea typeface="Times New Roman" panose="02020603050405020304" pitchFamily="18" charset="0"/>
                <a:cs typeface="Arial" panose="020B0604020202020204" pitchFamily="34" charset="0"/>
              </a:rPr>
              <a:t>a </a:t>
            </a:r>
            <a:r>
              <a:rPr lang="fr-F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est appelé </a:t>
            </a:r>
            <a:r>
              <a:rPr lang="fr-FR" sz="24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coefficient de </a:t>
            </a:r>
            <a:r>
              <a:rPr lang="fr-FR" sz="2400" i="1" dirty="0">
                <a:solidFill>
                  <a:srgbClr val="242021"/>
                </a:solidFill>
                <a:effectLst/>
                <a:highlight>
                  <a:srgbClr val="FFFF00"/>
                </a:highlight>
                <a:latin typeface="Times-Italic"/>
                <a:ea typeface="Times New Roman" panose="02020603050405020304" pitchFamily="18" charset="0"/>
                <a:cs typeface="Arial" panose="020B0604020202020204" pitchFamily="34" charset="0"/>
              </a:rPr>
              <a:t>f </a:t>
            </a:r>
            <a:r>
              <a:rPr lang="fr-F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et </a:t>
            </a:r>
            <a:r>
              <a:rPr lang="fr-FR" sz="2400" i="1" dirty="0">
                <a:solidFill>
                  <a:srgbClr val="242021"/>
                </a:solidFill>
                <a:effectLst/>
                <a:latin typeface="Times-Italic"/>
                <a:ea typeface="Times New Roman" panose="02020603050405020304" pitchFamily="18" charset="0"/>
                <a:cs typeface="Arial" panose="020B0604020202020204" pitchFamily="34" charset="0"/>
              </a:rPr>
              <a:t>b </a:t>
            </a:r>
            <a:r>
              <a:rPr lang="fr-F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s’appelle </a:t>
            </a:r>
            <a:r>
              <a:rPr lang="fr-FR" sz="24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l’ordonnée à l’origine de </a:t>
            </a:r>
            <a:r>
              <a:rPr lang="fr-FR" sz="2400" i="1" dirty="0">
                <a:solidFill>
                  <a:srgbClr val="242021"/>
                </a:solidFill>
                <a:effectLst/>
                <a:highlight>
                  <a:srgbClr val="FFFF00"/>
                </a:highlight>
                <a:latin typeface="Times-Italic"/>
                <a:ea typeface="Times New Roman" panose="02020603050405020304" pitchFamily="18" charset="0"/>
                <a:cs typeface="Arial" panose="020B0604020202020204" pitchFamily="34" charset="0"/>
              </a:rPr>
              <a:t>f</a:t>
            </a:r>
            <a:r>
              <a:rPr lang="fr-FR" sz="2400" i="1" dirty="0">
                <a:solidFill>
                  <a:srgbClr val="242021"/>
                </a:solidFill>
                <a:effectLst/>
                <a:latin typeface="Times-Italic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141BC5A-3DB3-777E-279F-1F4293083B8C}"/>
                  </a:ext>
                </a:extLst>
              </p:cNvPr>
              <p:cNvSpPr txBox="1"/>
              <p:nvPr/>
            </p:nvSpPr>
            <p:spPr>
              <a:xfrm>
                <a:off x="390377" y="4190664"/>
                <a:ext cx="10371407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400" dirty="0"/>
                  <a:t>La fonction :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fr-FR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24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2400" b="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24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sz="2400" b="0" i="1" dirty="0" smtClean="0">
                        <a:latin typeface="Cambria Math" panose="02040503050406030204" pitchFamily="18" charset="0"/>
                      </a:rPr>
                      <m:t>+1</m:t>
                    </m:r>
                    <m:r>
                      <a:rPr lang="fr-FR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sz="2400" dirty="0"/>
                  <a:t>est une fonction affine de coefficient 2 et d’ordonnée à l’origine 1.</a:t>
                </a:r>
              </a:p>
              <a:p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(4) =9 </m:t>
                    </m:r>
                  </m:oMath>
                </a14:m>
                <a:r>
                  <a:rPr lang="fr-FR" sz="2400" dirty="0"/>
                  <a:t>donc 9 est l’image de 4 par </a:t>
                </a:r>
                <a14:m>
                  <m:oMath xmlns:m="http://schemas.openxmlformats.org/officeDocument/2006/math">
                    <m:r>
                      <a:rPr lang="fr-FR" sz="2400" i="1" dirty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fr-FR" sz="2400" dirty="0"/>
                  <a:t> et 4 est l’antécédent de 9 par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fr-FR" sz="2400" dirty="0"/>
                  <a:t>.</a:t>
                </a: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141BC5A-3DB3-777E-279F-1F4293083B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377" y="4190664"/>
                <a:ext cx="10371407" cy="1200329"/>
              </a:xfrm>
              <a:prstGeom prst="rect">
                <a:avLst/>
              </a:prstGeom>
              <a:blipFill>
                <a:blip r:embed="rId4"/>
                <a:stretch>
                  <a:fillRect l="-882" t="-4061" b="-1066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ZoneTexte 14">
            <a:extLst>
              <a:ext uri="{FF2B5EF4-FFF2-40B4-BE49-F238E27FC236}">
                <a16:creationId xmlns:a16="http://schemas.microsoft.com/office/drawing/2014/main" id="{449BB166-384C-04A0-C4D3-EAEF0F3A6F47}"/>
              </a:ext>
            </a:extLst>
          </p:cNvPr>
          <p:cNvSpPr txBox="1"/>
          <p:nvPr/>
        </p:nvSpPr>
        <p:spPr>
          <a:xfrm>
            <a:off x="390377" y="3674914"/>
            <a:ext cx="6098344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Exemple 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265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544849A-12B7-F70D-72EB-3D8CAAE0B5F5}"/>
              </a:ext>
            </a:extLst>
          </p:cNvPr>
          <p:cNvSpPr txBox="1"/>
          <p:nvPr/>
        </p:nvSpPr>
        <p:spPr>
          <a:xfrm>
            <a:off x="568567" y="238712"/>
            <a:ext cx="9574239" cy="13415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955">
              <a:lnSpc>
                <a:spcPct val="115000"/>
              </a:lnSpc>
            </a:pP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Remarque  : 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0955">
              <a:lnSpc>
                <a:spcPct val="115000"/>
              </a:lnSpc>
              <a:spcAft>
                <a:spcPts val="1000"/>
              </a:spcAft>
            </a:pPr>
            <a:r>
              <a:rPr lang="fr-FR" sz="240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Une fonction linéaire est un cas particulier d’une fonction affine (l’ordonnée à l’origine nulle).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B18F6234-35CA-819E-D1C4-08EA7657F8A2}"/>
                  </a:ext>
                </a:extLst>
              </p:cNvPr>
              <p:cNvSpPr txBox="1"/>
              <p:nvPr/>
            </p:nvSpPr>
            <p:spPr>
              <a:xfrm>
                <a:off x="568566" y="1775031"/>
                <a:ext cx="10854399" cy="10146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0955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24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Exemple :</a:t>
                </a:r>
                <a:endParaRPr lang="fr-FR" sz="24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fr-FR" sz="2400" b="0" i="1" dirty="0" smtClean="0">
                        <a:solidFill>
                          <a:srgbClr val="24202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fr-FR" sz="2400" b="0" i="1" dirty="0">
                            <a:solidFill>
                              <a:srgbClr val="24202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fr-FR" sz="2400" b="0" i="1" dirty="0">
                            <a:solidFill>
                              <a:srgbClr val="24202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fr-FR" sz="2400" b="0" i="1" dirty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= 3 </m:t>
                    </m:r>
                    <m:r>
                      <a:rPr lang="fr-FR" sz="2400" b="0" i="1" dirty="0">
                        <a:solidFill>
                          <a:srgbClr val="24202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fr-FR" sz="2400" b="0" i="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 est une fonction affine de coefficient 3 et son ordonnée à l’origine est 0</a:t>
                </a:r>
                <a:endParaRPr lang="fr-FR" sz="2400" dirty="0"/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B18F6234-35CA-819E-D1C4-08EA7657F8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566" y="1775031"/>
                <a:ext cx="10854399" cy="1014637"/>
              </a:xfrm>
              <a:prstGeom prst="rect">
                <a:avLst/>
              </a:prstGeom>
              <a:blipFill>
                <a:blip r:embed="rId2"/>
                <a:stretch>
                  <a:fillRect l="-674" t="-1796" b="-1257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9101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B14DD3-5AAF-44DD-8E41-CCBDAD745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087" y="1514475"/>
            <a:ext cx="10515600" cy="1325563"/>
          </a:xfrm>
        </p:spPr>
        <p:txBody>
          <a:bodyPr>
            <a:normAutofit/>
          </a:bodyPr>
          <a:lstStyle/>
          <a:p>
            <a:r>
              <a:rPr lang="fr-FR" sz="2800" b="1" dirty="0">
                <a:solidFill>
                  <a:srgbClr val="0070C0"/>
                </a:solidFill>
              </a:rPr>
              <a:t>Exercice 5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D5BBCE8-546C-4B81-A203-DE35F8B34F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38" y="2429545"/>
            <a:ext cx="10606262" cy="2913980"/>
          </a:xfrm>
        </p:spPr>
      </p:pic>
    </p:spTree>
    <p:extLst>
      <p:ext uri="{BB962C8B-B14F-4D97-AF65-F5344CB8AC3E}">
        <p14:creationId xmlns:p14="http://schemas.microsoft.com/office/powerpoint/2010/main" val="402456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6B6FC49A-3791-AEB2-52C3-9F42CC8E8590}"/>
                  </a:ext>
                </a:extLst>
              </p:cNvPr>
              <p:cNvSpPr txBox="1"/>
              <p:nvPr/>
            </p:nvSpPr>
            <p:spPr>
              <a:xfrm>
                <a:off x="629529" y="716168"/>
                <a:ext cx="9006841" cy="1556901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fr-FR" sz="2400" dirty="0"/>
                  <a:t>Si 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fr-FR" sz="2400" dirty="0"/>
                  <a:t> est une fonction affine, son coefficient est:</a:t>
                </a:r>
              </a:p>
              <a:p>
                <a:r>
                  <a:rPr lang="fr-FR" sz="28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Calibri" panose="020F0502020204030204" pitchFamily="34" charset="0"/>
                  </a:rPr>
                  <a:t>                                                  </a:t>
                </a:r>
                <a14:m>
                  <m:oMath xmlns:m="http://schemas.openxmlformats.org/officeDocument/2006/math">
                    <m:r>
                      <a:rPr lang="fr-FR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𝒂</m:t>
                    </m:r>
                    <m:r>
                      <a:rPr lang="fr-FR" sz="3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  <m:d>
                          <m:dPr>
                            <m:ctrlPr>
                              <a:rPr lang="fr-FR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3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3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fr-FR" sz="3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sub>
                            </m:sSub>
                          </m:e>
                        </m:d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fr-FR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fr-FR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fr-FR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fr-FR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fr-FR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fr-FR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fr-FR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den>
                    </m:f>
                  </m:oMath>
                </a14:m>
                <a:r>
                  <a:rPr lang="fr-FR" sz="2400" dirty="0"/>
                  <a:t>  </a:t>
                </a:r>
              </a:p>
              <a:p>
                <a:r>
                  <a:rPr lang="fr-FR" sz="2400" dirty="0"/>
                  <a:t>Où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fr-FR" sz="2400" dirty="0"/>
                  <a:t>  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fr-FR" sz="2400" dirty="0"/>
                  <a:t> sont deux nombres réels distincts.</a:t>
                </a: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6B6FC49A-3791-AEB2-52C3-9F42CC8E85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529" y="716168"/>
                <a:ext cx="9006841" cy="1556901"/>
              </a:xfrm>
              <a:prstGeom prst="rect">
                <a:avLst/>
              </a:prstGeom>
              <a:blipFill>
                <a:blip r:embed="rId2"/>
                <a:stretch>
                  <a:fillRect l="-877" t="-2299" b="-6513"/>
                </a:stretch>
              </a:blipFill>
              <a:ln w="28575"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6">
            <a:extLst>
              <a:ext uri="{FF2B5EF4-FFF2-40B4-BE49-F238E27FC236}">
                <a16:creationId xmlns:a16="http://schemas.microsoft.com/office/drawing/2014/main" id="{D60F6A4E-836F-814A-CEF6-6321C46DA519}"/>
              </a:ext>
            </a:extLst>
          </p:cNvPr>
          <p:cNvSpPr txBox="1"/>
          <p:nvPr/>
        </p:nvSpPr>
        <p:spPr>
          <a:xfrm>
            <a:off x="629529" y="254503"/>
            <a:ext cx="18041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Propriété 3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A88738E-2396-EC89-3D3C-50CF54483126}"/>
                  </a:ext>
                </a:extLst>
              </p:cNvPr>
              <p:cNvSpPr txBox="1"/>
              <p:nvPr/>
            </p:nvSpPr>
            <p:spPr>
              <a:xfrm>
                <a:off x="671732" y="2967335"/>
                <a:ext cx="8936501" cy="2153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24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</a:rPr>
                  <a:t>Soit   </a:t>
                </a:r>
                <a:r>
                  <a:rPr lang="fr-FR" sz="2400" i="1" dirty="0">
                    <a:solidFill>
                      <a:srgbClr val="242021"/>
                    </a:solidFill>
                    <a:effectLst/>
                    <a:latin typeface="Times-Italic"/>
                    <a:ea typeface="Times New Roman" panose="02020603050405020304" pitchFamily="18" charset="0"/>
                    <a:cs typeface="Arial" panose="020B0604020202020204" pitchFamily="34" charset="0"/>
                  </a:rPr>
                  <a:t>f  </a:t>
                </a:r>
                <a:r>
                  <a:rPr lang="fr-FR" sz="24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</a:rPr>
                  <a:t>une fonction affine telle que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fr-FR" sz="2400" i="1" dirty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fr-FR" sz="2400" b="0" i="1" dirty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</m:t>
                        </m:r>
                      </m:e>
                    </m:d>
                    <m:r>
                      <a:rPr lang="fr-FR" sz="2400" i="1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=1</m:t>
                    </m:r>
                    <m:r>
                      <a:rPr lang="fr-FR" sz="2400" b="0" i="1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0 </m:t>
                    </m:r>
                    <m:r>
                      <a:rPr lang="fr-FR" sz="2400" b="0" i="1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𝑒𝑡</m:t>
                    </m:r>
                    <m:r>
                      <a:rPr lang="fr-FR" sz="2400" b="0" i="1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fr-FR" sz="2400" b="0" i="1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fr-FR" sz="2400" b="0" i="1" dirty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fr-FR" sz="2400" b="0" i="1" dirty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4</m:t>
                        </m:r>
                      </m:e>
                    </m:d>
                    <m:r>
                      <a:rPr lang="fr-FR" sz="2400" b="0" i="1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=2</m:t>
                    </m:r>
                  </m:oMath>
                </a14:m>
                <a:endParaRPr lang="fr-FR" sz="24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fr-FR" sz="24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Le coefficient de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fr-FR" sz="24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est:</a:t>
                </a:r>
              </a:p>
              <a:p>
                <a:pPr>
                  <a:lnSpc>
                    <a:spcPct val="150000"/>
                  </a:lnSpc>
                </a:pPr>
                <a:r>
                  <a:rPr lang="fr-FR" sz="24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2800" b="1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𝒂</m:t>
                    </m:r>
                    <m:r>
                      <a:rPr lang="fr-FR" sz="2800" b="1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fr-FR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  <m:d>
                          <m:dPr>
                            <m:ctrlPr>
                              <a:rPr lang="fr-FR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28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fr-FR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sub>
                            </m:sSub>
                          </m:e>
                        </m:d>
                        <m:r>
                          <a:rPr lang="fr-FR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  <m:r>
                          <a:rPr lang="fr-FR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fr-FR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fr-FR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  <m:r>
                          <a:rPr lang="fr-FR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fr-FR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fr-FR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fr-FR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fr-FR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fr-FR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den>
                    </m:f>
                    <m:r>
                      <a:rPr lang="fr-FR" sz="2800" b="1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fr-FR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  <m:d>
                          <m:dPr>
                            <m:ctrlPr>
                              <a:rPr lang="fr-FR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2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e>
                        </m:d>
                        <m:r>
                          <a:rPr lang="fr-FR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  <m:r>
                          <a:rPr lang="fr-FR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fr-FR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fr-FR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fr-FR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fr-FR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den>
                    </m:f>
                    <m:r>
                      <a:rPr lang="fr-FR" sz="2800" b="1" i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fr-FR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fr-FR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num>
                      <m:den>
                        <m:r>
                          <a:rPr lang="fr-FR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r>
                      <a:rPr lang="fr-FR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num>
                      <m:den>
                        <m:r>
                          <a:rPr lang="fr-FR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endParaRPr lang="fr-FR" sz="2800" b="1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A88738E-2396-EC89-3D3C-50CF544831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732" y="2967335"/>
                <a:ext cx="8936501" cy="2153218"/>
              </a:xfrm>
              <a:prstGeom prst="rect">
                <a:avLst/>
              </a:prstGeom>
              <a:blipFill>
                <a:blip r:embed="rId3"/>
                <a:stretch>
                  <a:fillRect l="-102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>
            <a:extLst>
              <a:ext uri="{FF2B5EF4-FFF2-40B4-BE49-F238E27FC236}">
                <a16:creationId xmlns:a16="http://schemas.microsoft.com/office/drawing/2014/main" id="{6DD948E2-261C-C869-FC04-63795D977728}"/>
              </a:ext>
            </a:extLst>
          </p:cNvPr>
          <p:cNvSpPr txBox="1"/>
          <p:nvPr/>
        </p:nvSpPr>
        <p:spPr>
          <a:xfrm>
            <a:off x="671733" y="2409313"/>
            <a:ext cx="1489418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Exemple : </a:t>
            </a:r>
            <a:endParaRPr lang="fr-FR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527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38A840-DBCA-4E7A-A9BE-9BAC151D1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F5F4343-F0ED-4830-BAE9-AAAD4F83BA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353334"/>
            <a:ext cx="10356073" cy="3103750"/>
          </a:xfr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338B9119-191E-421E-B08D-093BD6E41288}"/>
              </a:ext>
            </a:extLst>
          </p:cNvPr>
          <p:cNvSpPr txBox="1">
            <a:spLocks/>
          </p:cNvSpPr>
          <p:nvPr/>
        </p:nvSpPr>
        <p:spPr>
          <a:xfrm>
            <a:off x="1081087" y="151447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rgbClr val="0070C0"/>
                </a:solidFill>
              </a:rPr>
              <a:t>Exercice 6</a:t>
            </a:r>
          </a:p>
        </p:txBody>
      </p:sp>
    </p:spTree>
    <p:extLst>
      <p:ext uri="{BB962C8B-B14F-4D97-AF65-F5344CB8AC3E}">
        <p14:creationId xmlns:p14="http://schemas.microsoft.com/office/powerpoint/2010/main" val="3050994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9D6BF7E3-B162-4A02-F15B-ACCF921E6F2E}"/>
                  </a:ext>
                </a:extLst>
              </p:cNvPr>
              <p:cNvSpPr txBox="1"/>
              <p:nvPr/>
            </p:nvSpPr>
            <p:spPr>
              <a:xfrm>
                <a:off x="647113" y="623596"/>
                <a:ext cx="9594166" cy="1467902"/>
              </a:xfrm>
              <a:prstGeom prst="rect">
                <a:avLst/>
              </a:prstGeom>
              <a:noFill/>
              <a:ln>
                <a:solidFill>
                  <a:srgbClr val="00B050"/>
                </a:solidFill>
              </a:ln>
            </p:spPr>
            <p:txBody>
              <a:bodyPr wrap="square">
                <a:spAutoFit/>
              </a:bodyPr>
              <a:lstStyle/>
              <a:p>
                <a:pPr marL="45720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2400" dirty="0">
                    <a:solidFill>
                      <a:srgbClr val="242021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La représentation graphique d’une fonction affine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solidFill>
                          <a:srgbClr val="24202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𝑓</m:t>
                    </m:r>
                    <m:r>
                      <a:rPr lang="fr-FR" sz="2400" i="1" dirty="0">
                        <a:solidFill>
                          <a:srgbClr val="24202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fr-FR" sz="2400" i="1" dirty="0">
                        <a:solidFill>
                          <a:srgbClr val="24202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fr-FR" sz="2400" i="1" dirty="0">
                        <a:solidFill>
                          <a:srgbClr val="24202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) = </m:t>
                    </m:r>
                    <m:r>
                      <a:rPr lang="fr-FR" sz="2400" i="1" dirty="0" err="1">
                        <a:solidFill>
                          <a:srgbClr val="24202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𝑎𝑥</m:t>
                    </m:r>
                    <m:r>
                      <a:rPr lang="fr-FR" sz="2400" i="1" dirty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+ </m:t>
                    </m:r>
                    <m:r>
                      <a:rPr lang="fr-FR" sz="2400" i="1" dirty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𝑏</m:t>
                    </m:r>
                    <m:r>
                      <a:rPr lang="fr-FR" sz="2400" i="1" dirty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fr-FR" sz="24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est </a:t>
                </a:r>
                <a:r>
                  <a:rPr lang="fr-FR" sz="2400" b="1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la droite d’équation </a:t>
                </a:r>
                <a14:m>
                  <m:oMath xmlns:m="http://schemas.openxmlformats.org/officeDocument/2006/math">
                    <m:r>
                      <a:rPr lang="fr-FR" sz="2400" b="1" i="0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fr-FR" sz="2400" b="1" i="1" dirty="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fr-FR" sz="2400" b="1" i="1" dirty="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= </m:t>
                    </m:r>
                    <m:r>
                      <a:rPr lang="fr-FR" sz="2400" b="1" i="1" dirty="0" err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𝒂𝒙</m:t>
                    </m:r>
                    <m:r>
                      <a:rPr lang="fr-FR" sz="2400" b="1" i="1" dirty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+ </m:t>
                    </m:r>
                    <m:r>
                      <a:rPr lang="fr-FR" sz="2400" b="1" i="1" dirty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𝒃</m:t>
                    </m:r>
                  </m:oMath>
                </a14:m>
                <a:r>
                  <a:rPr lang="fr-FR" sz="24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. </a:t>
                </a:r>
                <a:endParaRPr lang="fr-FR" sz="2400" dirty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endParaRPr>
              </a:p>
              <a:p>
                <a:pPr marL="45720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24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Le nombre </a:t>
                </a:r>
                <a:r>
                  <a:rPr lang="fr-FR" sz="2400" i="1" dirty="0">
                    <a:solidFill>
                      <a:srgbClr val="000000"/>
                    </a:solidFill>
                    <a:effectLst/>
                    <a:latin typeface="TimesNewRomanPS-ItalicMT"/>
                    <a:ea typeface="Times New Roman" panose="02020603050405020304" pitchFamily="18" charset="0"/>
                    <a:cs typeface="Arial" panose="020B0604020202020204" pitchFamily="34" charset="0"/>
                  </a:rPr>
                  <a:t>a </a:t>
                </a:r>
                <a:r>
                  <a:rPr lang="fr-FR" sz="24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est le coefficient directeur de la droite.</a:t>
                </a:r>
                <a:endParaRPr lang="fr-FR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9D6BF7E3-B162-4A02-F15B-ACCF921E6F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113" y="623596"/>
                <a:ext cx="9594166" cy="1467902"/>
              </a:xfrm>
              <a:prstGeom prst="rect">
                <a:avLst/>
              </a:prstGeom>
              <a:blipFill>
                <a:blip r:embed="rId2"/>
                <a:stretch>
                  <a:fillRect t="-823" b="-8230"/>
                </a:stretch>
              </a:blipFill>
              <a:ln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6">
            <a:extLst>
              <a:ext uri="{FF2B5EF4-FFF2-40B4-BE49-F238E27FC236}">
                <a16:creationId xmlns:a16="http://schemas.microsoft.com/office/drawing/2014/main" id="{27D000E6-C2F8-8367-4F33-2EA8C60D1165}"/>
              </a:ext>
            </a:extLst>
          </p:cNvPr>
          <p:cNvSpPr txBox="1"/>
          <p:nvPr/>
        </p:nvSpPr>
        <p:spPr>
          <a:xfrm>
            <a:off x="162366" y="140802"/>
            <a:ext cx="2338753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Propriétés 4 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0B7E853-7D4A-FF7A-C45E-9924FB0522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097" t="29575" r="39007" b="12419"/>
          <a:stretch/>
        </p:blipFill>
        <p:spPr bwMode="auto">
          <a:xfrm>
            <a:off x="7216727" y="2465632"/>
            <a:ext cx="3419230" cy="38234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B47499E-BB85-7687-3D0C-5369388C5BD7}"/>
                  </a:ext>
                </a:extLst>
              </p:cNvPr>
              <p:cNvSpPr txBox="1"/>
              <p:nvPr/>
            </p:nvSpPr>
            <p:spPr>
              <a:xfrm>
                <a:off x="502919" y="2307005"/>
                <a:ext cx="5827543" cy="13839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24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Exemple :</a:t>
                </a:r>
                <a:endParaRPr lang="fr-FR" sz="24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r>
                  <a:rPr lang="fr-FR" sz="24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</a:rPr>
                  <a:t>La représentation graphique de la fonction </a:t>
                </a:r>
              </a:p>
              <a:p>
                <a:r>
                  <a:rPr lang="fr-FR" sz="24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</a:rPr>
                  <a:t>affine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solidFill>
                          <a:srgbClr val="24202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𝑓</m:t>
                    </m:r>
                    <m:r>
                      <a:rPr lang="fr-FR" sz="2400" i="1" dirty="0" smtClean="0">
                        <a:solidFill>
                          <a:srgbClr val="24202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d>
                      <m:dPr>
                        <m:ctrlPr>
                          <a:rPr lang="fr-FR" sz="2400" i="1" dirty="0" smtClean="0">
                            <a:solidFill>
                              <a:srgbClr val="24202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fr-FR" sz="2400" i="1" dirty="0" smtClean="0">
                            <a:solidFill>
                              <a:srgbClr val="24202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fr-FR" sz="2400" i="1" dirty="0" smtClean="0">
                        <a:solidFill>
                          <a:srgbClr val="24202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fr-FR" sz="2400" b="0" i="1" dirty="0" smtClean="0">
                        <a:solidFill>
                          <a:srgbClr val="24202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3</m:t>
                    </m:r>
                    <m:r>
                      <a:rPr lang="fr-FR" sz="2400" i="1" dirty="0" smtClean="0">
                        <a:solidFill>
                          <a:srgbClr val="24202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fr-FR" sz="2400" b="0" i="1" dirty="0" smtClean="0">
                        <a:solidFill>
                          <a:srgbClr val="24202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−4</m:t>
                    </m:r>
                    <m:r>
                      <a:rPr lang="fr-FR" sz="2400" i="1" dirty="0" smtClean="0">
                        <a:solidFill>
                          <a:srgbClr val="24202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endParaRPr lang="fr-FR" sz="2400" dirty="0"/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B47499E-BB85-7687-3D0C-5369388C5B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19" y="2307005"/>
                <a:ext cx="5827543" cy="1383969"/>
              </a:xfrm>
              <a:prstGeom prst="rect">
                <a:avLst/>
              </a:prstGeom>
              <a:blipFill>
                <a:blip r:embed="rId4"/>
                <a:stretch>
                  <a:fillRect l="-1569" t="-1322" b="-925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au 10">
                <a:extLst>
                  <a:ext uri="{FF2B5EF4-FFF2-40B4-BE49-F238E27FC236}">
                    <a16:creationId xmlns:a16="http://schemas.microsoft.com/office/drawing/2014/main" id="{A2B140D7-558E-8FF2-A07A-014646EDD7D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03793104"/>
                  </p:ext>
                </p:extLst>
              </p:nvPr>
            </p:nvGraphicFramePr>
            <p:xfrm>
              <a:off x="824524" y="4218745"/>
              <a:ext cx="4748628" cy="16479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82876">
                      <a:extLst>
                        <a:ext uri="{9D8B030D-6E8A-4147-A177-3AD203B41FA5}">
                          <a16:colId xmlns:a16="http://schemas.microsoft.com/office/drawing/2014/main" val="3118130"/>
                        </a:ext>
                      </a:extLst>
                    </a:gridCol>
                    <a:gridCol w="1582876">
                      <a:extLst>
                        <a:ext uri="{9D8B030D-6E8A-4147-A177-3AD203B41FA5}">
                          <a16:colId xmlns:a16="http://schemas.microsoft.com/office/drawing/2014/main" val="3027777933"/>
                        </a:ext>
                      </a:extLst>
                    </a:gridCol>
                    <a:gridCol w="1582876">
                      <a:extLst>
                        <a:ext uri="{9D8B030D-6E8A-4147-A177-3AD203B41FA5}">
                          <a16:colId xmlns:a16="http://schemas.microsoft.com/office/drawing/2014/main" val="2765036971"/>
                        </a:ext>
                      </a:extLst>
                    </a:gridCol>
                  </a:tblGrid>
                  <a:tr h="5493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fr-FR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fr-FR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fr-FR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53778860"/>
                      </a:ext>
                    </a:extLst>
                  </a:tr>
                  <a:tr h="5493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fr-FR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2400" b="0" i="1" smtClean="0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oMath>
                            </m:oMathPara>
                          </a14:m>
                          <a:endParaRPr lang="fr-FR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2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fr-FR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54631420"/>
                      </a:ext>
                    </a:extLst>
                  </a:tr>
                  <a:tr h="5493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fr-FR" sz="2400" i="1" dirty="0" err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fr-FR" sz="2400" i="1" dirty="0" err="1" smtClean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fr-FR" sz="2400" i="1" dirty="0" err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))</m:t>
                                </m:r>
                              </m:oMath>
                            </m:oMathPara>
                          </a14:m>
                          <a:endParaRPr lang="fr-FR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24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(0;</m:t>
                                </m:r>
                                <m:r>
                                  <a:rPr lang="fr-FR" sz="2400" b="0" i="1" dirty="0" smtClean="0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fr-FR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2400" b="0" i="1" dirty="0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fr-FR" sz="24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fr-FR" sz="2400" b="0" i="1" dirty="0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  <m:r>
                                  <a:rPr lang="fr-FR" sz="240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fr-FR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889571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au 10">
                <a:extLst>
                  <a:ext uri="{FF2B5EF4-FFF2-40B4-BE49-F238E27FC236}">
                    <a16:creationId xmlns:a16="http://schemas.microsoft.com/office/drawing/2014/main" id="{A2B140D7-558E-8FF2-A07A-014646EDD7D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03793104"/>
                  </p:ext>
                </p:extLst>
              </p:nvPr>
            </p:nvGraphicFramePr>
            <p:xfrm>
              <a:off x="824524" y="4218745"/>
              <a:ext cx="4748628" cy="16479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82876">
                      <a:extLst>
                        <a:ext uri="{9D8B030D-6E8A-4147-A177-3AD203B41FA5}">
                          <a16:colId xmlns:a16="http://schemas.microsoft.com/office/drawing/2014/main" val="3118130"/>
                        </a:ext>
                      </a:extLst>
                    </a:gridCol>
                    <a:gridCol w="1582876">
                      <a:extLst>
                        <a:ext uri="{9D8B030D-6E8A-4147-A177-3AD203B41FA5}">
                          <a16:colId xmlns:a16="http://schemas.microsoft.com/office/drawing/2014/main" val="3027777933"/>
                        </a:ext>
                      </a:extLst>
                    </a:gridCol>
                    <a:gridCol w="1582876">
                      <a:extLst>
                        <a:ext uri="{9D8B030D-6E8A-4147-A177-3AD203B41FA5}">
                          <a16:colId xmlns:a16="http://schemas.microsoft.com/office/drawing/2014/main" val="2765036971"/>
                        </a:ext>
                      </a:extLst>
                    </a:gridCol>
                  </a:tblGrid>
                  <a:tr h="54930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5"/>
                          <a:stretch>
                            <a:fillRect l="-385" t="-1111" r="-200769" b="-2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5"/>
                          <a:stretch>
                            <a:fillRect l="-100385" t="-1111" r="-100769" b="-2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5"/>
                          <a:stretch>
                            <a:fillRect l="-200385" t="-1111" r="-769" b="-20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53778860"/>
                      </a:ext>
                    </a:extLst>
                  </a:tr>
                  <a:tr h="54930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5"/>
                          <a:stretch>
                            <a:fillRect l="-385" t="-100000" r="-200769" b="-1010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5"/>
                          <a:stretch>
                            <a:fillRect l="-100385" t="-100000" r="-100769" b="-1010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5"/>
                          <a:stretch>
                            <a:fillRect l="-200385" t="-100000" r="-769" b="-1010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54631420"/>
                      </a:ext>
                    </a:extLst>
                  </a:tr>
                  <a:tr h="54930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5"/>
                          <a:stretch>
                            <a:fillRect l="-385" t="-202222" r="-200769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5"/>
                          <a:stretch>
                            <a:fillRect l="-100385" t="-202222" r="-100769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5"/>
                          <a:stretch>
                            <a:fillRect l="-200385" t="-202222" r="-769" b="-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8895710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18877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6F5F92-41B8-4073-A3F2-62BB5D040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0095F76-D82C-4981-84A2-1825ABE36D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94" y="2624676"/>
            <a:ext cx="10777212" cy="2037641"/>
          </a:xfr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DFF07EA2-A114-41E9-A7BF-3AD02EF2078D}"/>
              </a:ext>
            </a:extLst>
          </p:cNvPr>
          <p:cNvSpPr txBox="1">
            <a:spLocks/>
          </p:cNvSpPr>
          <p:nvPr/>
        </p:nvSpPr>
        <p:spPr>
          <a:xfrm>
            <a:off x="838200" y="185737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rgbClr val="0070C0"/>
                </a:solidFill>
              </a:rPr>
              <a:t>Exercice 7</a:t>
            </a:r>
          </a:p>
        </p:txBody>
      </p:sp>
    </p:spTree>
    <p:extLst>
      <p:ext uri="{BB962C8B-B14F-4D97-AF65-F5344CB8AC3E}">
        <p14:creationId xmlns:p14="http://schemas.microsoft.com/office/powerpoint/2010/main" val="325898494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1896</TotalTime>
  <Words>614</Words>
  <Application>Microsoft Office PowerPoint</Application>
  <PresentationFormat>Grand écran</PresentationFormat>
  <Paragraphs>91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Times New Roman</vt:lpstr>
      <vt:lpstr>Times-Italic</vt:lpstr>
      <vt:lpstr>TimesNewRomanPS-ItalicMT</vt:lpstr>
      <vt:lpstr>Thème Office</vt:lpstr>
      <vt:lpstr>Fonctions linéaires et fonctions affines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Exercice 5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fonctions lineaires et fonctions affines</dc:title>
  <dc:creator>OUMAHMOUD BRAHIM</dc:creator>
  <cp:lastModifiedBy>user</cp:lastModifiedBy>
  <cp:revision>18</cp:revision>
  <dcterms:created xsi:type="dcterms:W3CDTF">2023-04-11T13:43:38Z</dcterms:created>
  <dcterms:modified xsi:type="dcterms:W3CDTF">2024-05-11T11:30:33Z</dcterms:modified>
</cp:coreProperties>
</file>