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2B808E-81DE-E8F4-1814-F4453BA81D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DEFD889-D7A2-435C-13F5-603BC957AA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6C332B-11DD-206A-F8B0-2344E7975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CC4D-01F2-4D5E-9289-E9E3FA7A2B82}" type="datetimeFigureOut">
              <a:rPr lang="fr-FR" smtClean="0"/>
              <a:t>11/02/2023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BB3B61-02A9-ADEA-0730-A088281AB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F66A5D-3E5F-AF73-CEF8-C86E3AAA7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154-2C34-4E68-9B7B-57F7FF070F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4047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16C74D-626A-6AB9-BBF0-71F83E414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1CB58B-D6ED-2D9F-71DC-ECD7570EF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2C57D2D-3F2D-1B94-EC20-51EC16211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CC4D-01F2-4D5E-9289-E9E3FA7A2B82}" type="datetimeFigureOut">
              <a:rPr lang="fr-FR" smtClean="0"/>
              <a:t>11/02/2023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E96C5D-A8CE-924B-6972-F5C6B37C1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24A3CE-DA61-DDF9-68D4-9BD535F20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154-2C34-4E68-9B7B-57F7FF070F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74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CFB108-4D08-23E7-5375-813F6B371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C4061B8-A070-C365-7248-B2E74E3EBB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42F6B-C10D-7A6F-DA0A-E15AC0E8B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CC4D-01F2-4D5E-9289-E9E3FA7A2B82}" type="datetimeFigureOut">
              <a:rPr lang="fr-FR" smtClean="0"/>
              <a:t>11/02/2023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A36BD2-76D2-3CF6-5155-75FA32973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7EC54C-EB27-6F6B-11C3-37642AA93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154-2C34-4E68-9B7B-57F7FF070F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276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563F06-05FB-B377-8717-16B6F6F12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AACAB3-8593-8737-2725-052D5C1058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982618C-D15B-3A6E-50BF-82A3804149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9A03320-F8D4-3A17-B185-5D69BA383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CC4D-01F2-4D5E-9289-E9E3FA7A2B82}" type="datetimeFigureOut">
              <a:rPr lang="fr-FR" smtClean="0"/>
              <a:t>11/02/2023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75C443C-2B2A-D8E7-2E6A-1140A0873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28CDBD3-68CA-DE7F-CA3E-517E41354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154-2C34-4E68-9B7B-57F7FF070F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420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66200C-D024-94B0-1D6A-2191EFA7F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929D673-A37C-F755-5DB7-4E5249BF1A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EDF0B1-4AAD-1154-56E7-8CF21BC8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FF76AD0-0D42-3B4E-DF5C-7551856DA3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C07E49C-878C-BF5A-73E1-8C0C9D4480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A9C0D1-AB9D-17E2-73BF-F32E28C2E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CC4D-01F2-4D5E-9289-E9E3FA7A2B82}" type="datetimeFigureOut">
              <a:rPr lang="fr-FR" smtClean="0"/>
              <a:t>11/02/2023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84E6D97-2EF5-155F-5A0D-0F6D2740F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72E0702-D193-8BCB-EF5F-1A8BA0E6F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154-2C34-4E68-9B7B-57F7FF070F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2651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6B192C-2BC6-768B-4EB7-DB3290C75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067903B-5508-B16A-31E9-23D8121A6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CC4D-01F2-4D5E-9289-E9E3FA7A2B82}" type="datetimeFigureOut">
              <a:rPr lang="fr-FR" smtClean="0"/>
              <a:t>11/02/2023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840E874-5729-6ED6-1D28-5B468688C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D8D8B80-51AB-C359-5731-7D4D51D8D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154-2C34-4E68-9B7B-57F7FF070F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0867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8715F09-83A2-4B40-3DE4-FCCB6C351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CC4D-01F2-4D5E-9289-E9E3FA7A2B82}" type="datetimeFigureOut">
              <a:rPr lang="fr-FR" smtClean="0"/>
              <a:t>11/02/2023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326D0F7-7CDF-E7ED-09FC-30D862D92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80EA1D-75EF-C5C5-2A49-32945CE22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154-2C34-4E68-9B7B-57F7FF070F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35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9AD586-7458-2F4F-1D69-C114E8035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63B78B-22C9-6D11-04EF-9380882B3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9B3134-DBD2-AE5B-D849-3DD8CC1C8D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C1E8ADD-9610-9B7C-40E7-B8E750D2E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CC4D-01F2-4D5E-9289-E9E3FA7A2B82}" type="datetimeFigureOut">
              <a:rPr lang="fr-FR" smtClean="0"/>
              <a:t>11/02/2023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13FDDBA-0C53-1890-9F39-3FE7370E9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03B3B4D-D962-57DB-50F3-7C6E1744E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154-2C34-4E68-9B7B-57F7FF070F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1311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A138E0-B2BB-2AB8-C27A-2520D175E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6F6F093-8EA0-000D-BD3D-BBA0B8D8FF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8BF21C5-3770-4C66-B3CF-6B377051E0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741089D-2EDC-4F1C-D3CF-1E4E198B4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CC4D-01F2-4D5E-9289-E9E3FA7A2B82}" type="datetimeFigureOut">
              <a:rPr lang="fr-FR" smtClean="0"/>
              <a:t>11/02/2023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B0CC48B-5522-C064-C7F3-E680A37C4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0DCA96-2600-CAE8-6417-5CC3518BD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154-2C34-4E68-9B7B-57F7FF070F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9700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3EF6E8-F7F9-A410-1259-F05EEA987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B280482-27B9-1133-09E3-2862185374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7B30C6-DE75-C586-370A-4BFF8D5F5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CC4D-01F2-4D5E-9289-E9E3FA7A2B82}" type="datetimeFigureOut">
              <a:rPr lang="fr-FR" smtClean="0"/>
              <a:t>11/02/2023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1D876F-2D96-0803-BF76-C8B4740B5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8EB567-F6AE-7487-644A-5B3683BFC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154-2C34-4E68-9B7B-57F7FF070F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439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AEDA9F5-0BA9-3E1D-5C98-8D493B891E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ECBBAC1-57E6-983A-904D-CE84DAFC1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5F5712-88A0-0A3B-DF22-F99EC3C4F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CC4D-01F2-4D5E-9289-E9E3FA7A2B82}" type="datetimeFigureOut">
              <a:rPr lang="fr-FR" smtClean="0"/>
              <a:t>11/02/2023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24B6C9-DFB1-18D6-EABC-879C115FC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3253C7-A39D-A50C-07AC-1127A46E3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4154-2C34-4E68-9B7B-57F7FF070F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1741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2B5B548-A797-AA3B-1110-78931EA17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1CCEE27-C38B-27DD-B789-7E5E5F6BB5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E876E8-CE01-1B4C-0AF8-E227547FA3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9CC4D-01F2-4D5E-9289-E9E3FA7A2B82}" type="datetimeFigureOut">
              <a:rPr lang="fr-FR" smtClean="0"/>
              <a:t>11/02/2023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61EED9-6854-D10E-7659-098F3B7C73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4B0592-A370-9893-1F26-654E84C762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E4154-2C34-4E68-9B7B-57F7FF070F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8303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D4C507-EDBF-BC80-7E22-1796D8A49F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96419" y="2010117"/>
            <a:ext cx="6949440" cy="23876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6600" b="1" dirty="0">
                <a:solidFill>
                  <a:srgbClr val="FF0000"/>
                </a:solidFill>
                <a:effectLst/>
                <a:latin typeface="18thCentury"/>
                <a:ea typeface="Times New Roman" panose="02020603050405020304" pitchFamily="18" charset="0"/>
                <a:cs typeface="Arial" panose="020B0604020202020204" pitchFamily="34" charset="0"/>
              </a:rPr>
              <a:t>Les équations </a:t>
            </a:r>
            <a:br>
              <a:rPr lang="fr-FR" sz="6600" b="1" dirty="0">
                <a:solidFill>
                  <a:srgbClr val="FF0000"/>
                </a:solidFill>
                <a:effectLst/>
                <a:latin typeface="18thCentury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fr-FR" sz="6600" b="1" dirty="0">
                <a:solidFill>
                  <a:srgbClr val="FF0000"/>
                </a:solidFill>
                <a:effectLst/>
                <a:latin typeface="18thCentury"/>
                <a:ea typeface="Times New Roman" panose="02020603050405020304" pitchFamily="18" charset="0"/>
                <a:cs typeface="Arial" panose="020B0604020202020204" pitchFamily="34" charset="0"/>
              </a:rPr>
              <a:t>et Les inéquations</a:t>
            </a:r>
            <a:endParaRPr lang="fr-FR" sz="6600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6C8F519-6DBA-972C-BA88-21C9308283F5}"/>
              </a:ext>
            </a:extLst>
          </p:cNvPr>
          <p:cNvSpPr txBox="1"/>
          <p:nvPr/>
        </p:nvSpPr>
        <p:spPr>
          <a:xfrm rot="1002276">
            <a:off x="8834487" y="452105"/>
            <a:ext cx="3287822" cy="967621"/>
          </a:xfrm>
          <a:prstGeom prst="snipRoundRect">
            <a:avLst>
              <a:gd name="adj1" fmla="val 50000"/>
              <a:gd name="adj2" fmla="val 38722"/>
            </a:avLst>
          </a:prstGeom>
          <a:solidFill>
            <a:srgbClr val="FFFF0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4800" dirty="0"/>
              <a:t>Semestre 2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8F15C39-0339-EFB7-AA5B-49FA79338D70}"/>
              </a:ext>
            </a:extLst>
          </p:cNvPr>
          <p:cNvSpPr txBox="1"/>
          <p:nvPr/>
        </p:nvSpPr>
        <p:spPr>
          <a:xfrm>
            <a:off x="921434" y="1363999"/>
            <a:ext cx="41499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b="1" dirty="0"/>
              <a:t>Chapitre 1:</a:t>
            </a:r>
          </a:p>
        </p:txBody>
      </p:sp>
    </p:spTree>
    <p:extLst>
      <p:ext uri="{BB962C8B-B14F-4D97-AF65-F5344CB8AC3E}">
        <p14:creationId xmlns:p14="http://schemas.microsoft.com/office/powerpoint/2010/main" val="4162179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2C9FAFD-DCFE-ADDB-49BE-A44E0BABA076}"/>
              </a:ext>
            </a:extLst>
          </p:cNvPr>
          <p:cNvSpPr txBox="1"/>
          <p:nvPr/>
        </p:nvSpPr>
        <p:spPr>
          <a:xfrm>
            <a:off x="426314" y="36290"/>
            <a:ext cx="10863775" cy="4699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1.É</a:t>
            </a: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quation du 1</a:t>
            </a:r>
            <a:r>
              <a:rPr lang="fr-FR" sz="2400" b="1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er</a:t>
            </a: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degré à une inconnue:</a:t>
            </a:r>
            <a:r>
              <a:rPr lang="fr-FR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67945" algn="l"/>
              </a:tabLst>
            </a:pPr>
            <a:r>
              <a:rPr lang="fr-FR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a. Définitions et vocabulaire:</a:t>
            </a:r>
            <a:endParaRPr lang="fr-FR" sz="2400" dirty="0">
              <a:solidFill>
                <a:srgbClr val="00B05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67945" algn="l"/>
              </a:tabLst>
            </a:pP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Définition1 :</a:t>
            </a:r>
            <a:endParaRPr lang="fr-FR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67945" algn="l"/>
              </a:tabLst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</a:t>
            </a: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équation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à une inconnue est une égalité contenant un nombre désigné par une </a:t>
            </a: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lettre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dont  on ne connait pas la valeur.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67945" algn="l"/>
              </a:tabLst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 nombre est appelé </a:t>
            </a: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l’inconnue 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l’équation.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67945" algn="l"/>
              </a:tabLst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équation est du premier degré lorsque le plus grand exposant de l’inconnue est égal à 1.</a:t>
            </a: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lvl="0">
              <a:lnSpc>
                <a:spcPct val="115000"/>
              </a:lnSpc>
              <a:tabLst>
                <a:tab pos="67945" algn="l"/>
              </a:tabLst>
            </a:pP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67945" algn="l"/>
              </a:tabLst>
            </a:pP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Exemples :</a:t>
            </a:r>
            <a:endParaRPr lang="fr-FR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106F3D21-4AE7-722E-81AF-CF0C243B27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2544913"/>
              </p:ext>
            </p:extLst>
          </p:nvPr>
        </p:nvGraphicFramePr>
        <p:xfrm>
          <a:off x="559190" y="4684360"/>
          <a:ext cx="1402962" cy="8539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60113" imgH="393529" progId="Equation.DSMT4">
                  <p:embed/>
                </p:oleObj>
              </mc:Choice>
              <mc:Fallback>
                <p:oleObj name="Equation" r:id="rId2" imgW="660113" imgH="393529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190" y="4684360"/>
                        <a:ext cx="1402962" cy="8539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EAAEE138-2FFC-BA46-D0E7-29F4852740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7444698"/>
              </p:ext>
            </p:extLst>
          </p:nvPr>
        </p:nvGraphicFramePr>
        <p:xfrm>
          <a:off x="426314" y="5593399"/>
          <a:ext cx="2137337" cy="854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02865" imgH="393529" progId="Equation.DSMT4">
                  <p:embed/>
                </p:oleObj>
              </mc:Choice>
              <mc:Fallback>
                <p:oleObj name="Equation" r:id="rId4" imgW="1002865" imgH="393529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314" y="5593399"/>
                        <a:ext cx="2137337" cy="8549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2AD9F12-546E-8D7C-980A-AD5061CF1826}"/>
                  </a:ext>
                </a:extLst>
              </p:cNvPr>
              <p:cNvSpPr txBox="1"/>
              <p:nvPr/>
            </p:nvSpPr>
            <p:spPr>
              <a:xfrm>
                <a:off x="1962152" y="4880517"/>
                <a:ext cx="67754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400" dirty="0"/>
                  <a:t>est une équation d’inconnue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sz="2400" dirty="0"/>
                  <a:t> de premier degré.</a:t>
                </a: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2AD9F12-546E-8D7C-980A-AD5061CF18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2152" y="4880517"/>
                <a:ext cx="6775448" cy="461665"/>
              </a:xfrm>
              <a:prstGeom prst="rect">
                <a:avLst/>
              </a:prstGeom>
              <a:blipFill>
                <a:blip r:embed="rId6"/>
                <a:stretch>
                  <a:fillRect l="-1440" t="-10667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4611C58-257F-0A3C-DE48-354E1C376566}"/>
                  </a:ext>
                </a:extLst>
              </p:cNvPr>
              <p:cNvSpPr txBox="1"/>
              <p:nvPr/>
            </p:nvSpPr>
            <p:spPr>
              <a:xfrm>
                <a:off x="2603353" y="5790033"/>
                <a:ext cx="67754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400" dirty="0"/>
                  <a:t>est une équation d’inconnue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2400" dirty="0"/>
                  <a:t>de premier degré.</a:t>
                </a: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4611C58-257F-0A3C-DE48-354E1C3765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3353" y="5790033"/>
                <a:ext cx="6775448" cy="461665"/>
              </a:xfrm>
              <a:prstGeom prst="rect">
                <a:avLst/>
              </a:prstGeom>
              <a:blipFill>
                <a:blip r:embed="rId7"/>
                <a:stretch>
                  <a:fillRect l="-1349" t="-10526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4099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5C9F4BE-258D-A35C-BFF2-E20122F855B6}"/>
              </a:ext>
            </a:extLst>
          </p:cNvPr>
          <p:cNvSpPr txBox="1"/>
          <p:nvPr/>
        </p:nvSpPr>
        <p:spPr>
          <a:xfrm>
            <a:off x="406399" y="180997"/>
            <a:ext cx="11480801" cy="1894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67945" algn="l"/>
              </a:tabLst>
            </a:pPr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Remarques</a:t>
            </a: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fr-FR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67945" algn="l"/>
              </a:tabLst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solution de l’équation est une valeur de l’inconnue pour laquelle l’égalité est vraie.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67945" algn="l"/>
              </a:tabLst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Résoudre une équation, c’est trouver toutes ses solutions. </a:t>
            </a:r>
          </a:p>
          <a:p>
            <a:pPr marL="457200">
              <a:lnSpc>
                <a:spcPct val="115000"/>
              </a:lnSpc>
              <a:spcAft>
                <a:spcPts val="1000"/>
              </a:spcAft>
              <a:tabLst>
                <a:tab pos="67945" algn="l"/>
              </a:tabLst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5BB8770-8F80-7F76-A0A3-5B83B6582DF4}"/>
                  </a:ext>
                </a:extLst>
              </p:cNvPr>
              <p:cNvSpPr txBox="1"/>
              <p:nvPr/>
            </p:nvSpPr>
            <p:spPr>
              <a:xfrm>
                <a:off x="304800" y="1847113"/>
                <a:ext cx="11343249" cy="26194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400" b="1" dirty="0">
                    <a:solidFill>
                      <a:srgbClr val="00B050"/>
                    </a:solidFill>
                  </a:rPr>
                  <a:t>b. Résolution d’une équation du 1er degré à une inconnue:</a:t>
                </a:r>
              </a:p>
              <a:p>
                <a:pPr>
                  <a:lnSpc>
                    <a:spcPct val="150000"/>
                  </a:lnSpc>
                </a:pPr>
                <a:r>
                  <a:rPr lang="fr-FR" sz="2400" dirty="0"/>
                  <a:t>Pour résoudre une équation à une inconnue , on applique les règles des opérations et l’égalité pour regrouper dans un membre les termes en l’inconnue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sz="2400" dirty="0"/>
                  <a:t>  et les termes constants dans l’autre. Après simplification on trouve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fr-FR" sz="2400" i="1" dirty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fr-FR" sz="2400" dirty="0"/>
                  <a:t> puis on détermine la ou les valeurs de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sz="2400" dirty="0"/>
                  <a:t>. </a:t>
                </a: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5BB8770-8F80-7F76-A0A3-5B83B6582D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847113"/>
                <a:ext cx="11343249" cy="2619435"/>
              </a:xfrm>
              <a:prstGeom prst="rect">
                <a:avLst/>
              </a:prstGeom>
              <a:blipFill>
                <a:blip r:embed="rId2"/>
                <a:stretch>
                  <a:fillRect l="-806" t="-1860" b="-441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A98936B-4EC1-F090-7BF0-B984137F6AAC}"/>
                  </a:ext>
                </a:extLst>
              </p:cNvPr>
              <p:cNvSpPr txBox="1"/>
              <p:nvPr/>
            </p:nvSpPr>
            <p:spPr>
              <a:xfrm>
                <a:off x="406399" y="4585472"/>
                <a:ext cx="9316329" cy="12459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  <a:tabLst>
                    <a:tab pos="67945" algn="l"/>
                  </a:tabLst>
                </a:pPr>
                <a:r>
                  <a:rPr lang="fr-FR" sz="2400" b="1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Exemple :     </a:t>
                </a:r>
                <a:endParaRPr lang="fr-FR" sz="24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Résoudre l’équation d’inconnue </a:t>
                </a:r>
                <a:r>
                  <a:rPr lang="fr-FR" sz="24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x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: </a:t>
                </a:r>
                <a14:m>
                  <m:oMath xmlns:m="http://schemas.openxmlformats.org/officeDocument/2006/math"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</m:t>
                    </m:r>
                    <m:d>
                      <m:dPr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fr-FR" sz="2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d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+3=</m:t>
                    </m:r>
                    <m:r>
                      <a:rPr lang="fr-FR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fr-F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fr-F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fr-FR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A98936B-4EC1-F090-7BF0-B984137F6A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399" y="4585472"/>
                <a:ext cx="9316329" cy="1245982"/>
              </a:xfrm>
              <a:prstGeom prst="rect">
                <a:avLst/>
              </a:prstGeom>
              <a:blipFill>
                <a:blip r:embed="rId3"/>
                <a:stretch>
                  <a:fillRect l="-1047" t="-1463" b="-390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159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CE8CD9A-5A25-9492-739F-ECE9337014EF}"/>
                  </a:ext>
                </a:extLst>
              </p:cNvPr>
              <p:cNvSpPr txBox="1"/>
              <p:nvPr/>
            </p:nvSpPr>
            <p:spPr>
              <a:xfrm>
                <a:off x="404447" y="255286"/>
                <a:ext cx="889429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400" b="1" dirty="0">
                    <a:solidFill>
                      <a:srgbClr val="FF0000"/>
                    </a:solidFill>
                  </a:rPr>
                  <a:t>2.Équation du type : </a:t>
                </a:r>
                <a14:m>
                  <m:oMath xmlns:m="http://schemas.openxmlformats.org/officeDocument/2006/math">
                    <m:r>
                      <a:rPr lang="fr-FR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sz="2400" b="1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𝒂𝒙</m:t>
                    </m:r>
                    <m:r>
                      <a:rPr lang="fr-FR" sz="2400" b="1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sz="2400" b="1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fr-FR" sz="2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(</m:t>
                    </m:r>
                    <m:r>
                      <a:rPr lang="fr-FR" sz="2400" b="1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𝒄𝒙</m:t>
                    </m:r>
                    <m:r>
                      <a:rPr lang="fr-FR" sz="2400" b="1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sz="2400" b="1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𝒅</m:t>
                    </m:r>
                    <m:r>
                      <a:rPr lang="fr-FR" sz="2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= </m:t>
                    </m:r>
                    <m:r>
                      <a:rPr lang="fr-FR" sz="2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fr-FR" sz="2400" b="1" dirty="0">
                    <a:solidFill>
                      <a:srgbClr val="FF0000"/>
                    </a:solidFill>
                  </a:rPr>
                  <a:t>. 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CE8CD9A-5A25-9492-739F-ECE9337014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47" y="255286"/>
                <a:ext cx="8894298" cy="461665"/>
              </a:xfrm>
              <a:prstGeom prst="rect">
                <a:avLst/>
              </a:prstGeom>
              <a:blipFill>
                <a:blip r:embed="rId2"/>
                <a:stretch>
                  <a:fillRect l="-1028" t="-10526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D1DFBD7-C269-C535-F69F-0DB3CE958E1A}"/>
                  </a:ext>
                </a:extLst>
              </p:cNvPr>
              <p:cNvSpPr txBox="1"/>
              <p:nvPr/>
            </p:nvSpPr>
            <p:spPr>
              <a:xfrm>
                <a:off x="559190" y="2774626"/>
                <a:ext cx="9442938" cy="1569660"/>
              </a:xfrm>
              <a:prstGeom prst="rect">
                <a:avLst/>
              </a:prstGeom>
              <a:noFill/>
              <a:ln>
                <a:solidFill>
                  <a:srgbClr val="00B05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fr-FR" sz="2400" b="1" dirty="0">
                    <a:solidFill>
                      <a:srgbClr val="00B050"/>
                    </a:solidFill>
                  </a:rPr>
                  <a:t>Propriété 2 :</a:t>
                </a:r>
              </a:p>
              <a:p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fr-FR" sz="2400" dirty="0"/>
                  <a:t> et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fr-FR" sz="2400" dirty="0"/>
                  <a:t> sont des nombres réels.</a:t>
                </a:r>
              </a:p>
              <a:p>
                <a:r>
                  <a:rPr lang="fr-FR" sz="2400" dirty="0"/>
                  <a:t>Les solutions de l’équation 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sz="2400" i="1" dirty="0" err="1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fr-FR" sz="2400" i="1" dirty="0" err="1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sz="2400" i="1" dirty="0" err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fr-FR" sz="2400" i="1" dirty="0">
                        <a:latin typeface="Cambria Math" panose="02040503050406030204" pitchFamily="18" charset="0"/>
                      </a:rPr>
                      <m:t>)(</m:t>
                    </m:r>
                    <m:r>
                      <a:rPr lang="fr-FR" sz="2400" i="1" dirty="0" err="1">
                        <a:latin typeface="Cambria Math" panose="02040503050406030204" pitchFamily="18" charset="0"/>
                      </a:rPr>
                      <m:t>𝑐𝑥</m:t>
                    </m:r>
                    <m:r>
                      <a:rPr lang="fr-FR" sz="2400" i="1" dirty="0" err="1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sz="2400" i="1" dirty="0" err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fr-FR" sz="2400" i="1" dirty="0">
                        <a:latin typeface="Cambria Math" panose="02040503050406030204" pitchFamily="18" charset="0"/>
                      </a:rPr>
                      <m:t>)=0 </m:t>
                    </m:r>
                  </m:oMath>
                </a14:m>
                <a:r>
                  <a:rPr lang="fr-FR" sz="2400" dirty="0"/>
                  <a:t>sont les valeurs de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sz="2400" dirty="0"/>
                  <a:t> telles que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fr-FR" sz="2400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fr-FR" sz="2400" dirty="0"/>
                  <a:t> ou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𝑐𝑥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fr-FR" sz="2400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fr-FR" sz="2400" dirty="0"/>
                  <a:t>. </a:t>
                </a: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D1DFBD7-C269-C535-F69F-0DB3CE958E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90" y="2774626"/>
                <a:ext cx="9442938" cy="1569660"/>
              </a:xfrm>
              <a:prstGeom prst="rect">
                <a:avLst/>
              </a:prstGeom>
              <a:blipFill>
                <a:blip r:embed="rId3"/>
                <a:stretch>
                  <a:fillRect l="-967" t="-2692" b="-7308"/>
                </a:stretch>
              </a:blipFill>
              <a:ln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E19201E-73A7-9139-4655-23B81C45AD16}"/>
                  </a:ext>
                </a:extLst>
              </p:cNvPr>
              <p:cNvSpPr txBox="1"/>
              <p:nvPr/>
            </p:nvSpPr>
            <p:spPr>
              <a:xfrm>
                <a:off x="559190" y="842620"/>
                <a:ext cx="9006841" cy="1569660"/>
              </a:xfrm>
              <a:prstGeom prst="rect">
                <a:avLst/>
              </a:prstGeom>
              <a:noFill/>
              <a:ln>
                <a:solidFill>
                  <a:srgbClr val="00B050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Propriété 1 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Si un produit est nul alors l’un de ses facteurs est nul.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Autrement dit, </a:t>
                </a:r>
                <a14:m>
                  <m:oMath xmlns:m="http://schemas.openxmlformats.org/officeDocument/2006/math">
                    <m:r>
                      <a:rPr kumimoji="0" lang="fr-FR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et </a:t>
                </a:r>
                <a14:m>
                  <m:oMath xmlns:m="http://schemas.openxmlformats.org/officeDocument/2006/math">
                    <m:r>
                      <a:rPr kumimoji="0" lang="fr-FR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𝑏</m:t>
                    </m:r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sont deux nombres réels 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Si </a:t>
                </a:r>
                <a14:m>
                  <m:oMath xmlns:m="http://schemas.openxmlformats.org/officeDocument/2006/math">
                    <m:r>
                      <a:rPr kumimoji="0" lang="fr-FR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fr-FR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fr-FR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fr-FR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𝑏</m:t>
                    </m:r>
                    <m:r>
                      <a:rPr kumimoji="0" lang="fr-FR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</m:t>
                    </m:r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, alors </a:t>
                </a:r>
                <a14:m>
                  <m:oMath xmlns:m="http://schemas.openxmlformats.org/officeDocument/2006/math">
                    <m:r>
                      <a:rPr kumimoji="0" lang="fr-FR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fr-FR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</m:t>
                    </m:r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ou </a:t>
                </a:r>
                <a14:m>
                  <m:oMath xmlns:m="http://schemas.openxmlformats.org/officeDocument/2006/math">
                    <m:r>
                      <a:rPr kumimoji="0" lang="fr-FR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𝑏</m:t>
                    </m:r>
                    <m:r>
                      <a:rPr kumimoji="0" lang="fr-FR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</m:t>
                    </m:r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.  </a:t>
                </a: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E19201E-73A7-9139-4655-23B81C45A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90" y="842620"/>
                <a:ext cx="9006841" cy="1569660"/>
              </a:xfrm>
              <a:prstGeom prst="rect">
                <a:avLst/>
              </a:prstGeom>
              <a:blipFill>
                <a:blip r:embed="rId4"/>
                <a:stretch>
                  <a:fillRect l="-1014" t="-2692" b="-7308"/>
                </a:stretch>
              </a:blipFill>
              <a:ln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B10436E-9100-D3D8-8DB2-453154F70970}"/>
                  </a:ext>
                </a:extLst>
              </p:cNvPr>
              <p:cNvSpPr txBox="1"/>
              <p:nvPr/>
            </p:nvSpPr>
            <p:spPr>
              <a:xfrm>
                <a:off x="559189" y="4569713"/>
                <a:ext cx="8444133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400" b="1" dirty="0">
                    <a:solidFill>
                      <a:srgbClr val="0070C0"/>
                    </a:solidFill>
                  </a:rPr>
                  <a:t>Exemple :</a:t>
                </a:r>
              </a:p>
              <a:p>
                <a:endParaRPr lang="fr-FR" sz="2400" b="1" dirty="0">
                  <a:solidFill>
                    <a:srgbClr val="0070C0"/>
                  </a:solidFill>
                </a:endParaRPr>
              </a:p>
              <a:p>
                <a:r>
                  <a:rPr lang="fr-FR" sz="2400" dirty="0"/>
                  <a:t> 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Résoudre l’équation d’inconnue </a:t>
                </a:r>
                <a:r>
                  <a:rPr lang="fr-FR" sz="24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x</a:t>
                </a:r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 :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sz="2400" i="1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fr-FR" sz="24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sz="2400" i="1" dirty="0">
                        <a:latin typeface="Cambria Math" panose="02040503050406030204" pitchFamily="18" charset="0"/>
                      </a:rPr>
                      <m:t>+3)(3</m:t>
                    </m:r>
                    <m:r>
                      <a:rPr lang="fr-FR" sz="24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sz="2400" i="1" dirty="0">
                        <a:latin typeface="Cambria Math" panose="02040503050406030204" pitchFamily="18" charset="0"/>
                      </a:rPr>
                      <m:t>+1)=0</m:t>
                    </m:r>
                  </m:oMath>
                </a14:m>
                <a:endParaRPr lang="fr-FR" sz="2400" dirty="0"/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B10436E-9100-D3D8-8DB2-453154F709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89" y="4569713"/>
                <a:ext cx="8444133" cy="1200329"/>
              </a:xfrm>
              <a:prstGeom prst="rect">
                <a:avLst/>
              </a:prstGeom>
              <a:blipFill>
                <a:blip r:embed="rId5"/>
                <a:stretch>
                  <a:fillRect l="-1155" t="-4061" b="-1066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2278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8355499-4206-E2A6-11FB-E1A7C39FAD3C}"/>
              </a:ext>
            </a:extLst>
          </p:cNvPr>
          <p:cNvSpPr txBox="1"/>
          <p:nvPr/>
        </p:nvSpPr>
        <p:spPr>
          <a:xfrm>
            <a:off x="235634" y="99529"/>
            <a:ext cx="10849708" cy="4146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" indent="-4445">
              <a:lnSpc>
                <a:spcPct val="115000"/>
              </a:lnSpc>
            </a:pP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3- Inéquation du 1</a:t>
            </a:r>
            <a:r>
              <a:rPr lang="fr-FR" sz="2400" b="1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</a:t>
            </a: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degré à une inconnue.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lphaLcPeriod"/>
              <a:tabLst>
                <a:tab pos="182880" algn="l"/>
                <a:tab pos="542925" algn="l"/>
              </a:tabLst>
            </a:pPr>
            <a:r>
              <a:rPr lang="fr-FR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Définitions et vocabulaire.</a:t>
            </a:r>
            <a:endParaRPr lang="fr-FR" sz="24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67945" algn="l"/>
              </a:tabLst>
            </a:pPr>
            <a:r>
              <a:rPr lang="fr-FR" sz="24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Définition 3 :</a:t>
            </a:r>
            <a:endParaRPr lang="fr-FR" sz="2400" dirty="0">
              <a:solidFill>
                <a:srgbClr val="00B0F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92710" algn="l"/>
              </a:tabLst>
            </a:pPr>
            <a:r>
              <a:rPr lang="fr-F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inéquation à une inconnue est une inégalité contenant un nombre, désigné par une lettre, appelée l’inconnue de l’inéquation. 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92710" algn="l"/>
              </a:tabLst>
            </a:pPr>
            <a:r>
              <a:rPr lang="fr-F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inéquation est de premier degré lorsque le plus grand exposant de l’inconnue est égal à 1.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92710" algn="l"/>
              </a:tabLst>
            </a:pPr>
            <a:r>
              <a:rPr lang="fr-F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solution d’une inéquation est </a:t>
            </a:r>
            <a:r>
              <a:rPr lang="fr-FR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toute</a:t>
            </a:r>
            <a:r>
              <a:rPr lang="fr-F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valeur de l’inconnue pour laquelle l’inégalité est vraie.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F1955EC-F30B-5C58-9683-C590DCB82508}"/>
                  </a:ext>
                </a:extLst>
              </p:cNvPr>
              <p:cNvSpPr txBox="1"/>
              <p:nvPr/>
            </p:nvSpPr>
            <p:spPr>
              <a:xfrm>
                <a:off x="235633" y="4384655"/>
                <a:ext cx="10680895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400" b="1" dirty="0">
                    <a:solidFill>
                      <a:srgbClr val="00B0F0"/>
                    </a:solidFill>
                  </a:rPr>
                  <a:t>Exemples :</a:t>
                </a:r>
              </a:p>
              <a:p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+1≤4 </m:t>
                    </m:r>
                  </m:oMath>
                </a14:m>
                <a:r>
                  <a:rPr lang="fr-FR" sz="2400" dirty="0"/>
                  <a:t>est une inéquation,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sz="2400" dirty="0"/>
                  <a:t> son inconnue et de premier degré car le plus grand exposant de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sz="2400" dirty="0"/>
                  <a:t> est 1.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F1955EC-F30B-5C58-9683-C590DCB825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33" y="4384655"/>
                <a:ext cx="10680895" cy="1200329"/>
              </a:xfrm>
              <a:prstGeom prst="rect">
                <a:avLst/>
              </a:prstGeom>
              <a:blipFill>
                <a:blip r:embed="rId2"/>
                <a:stretch>
                  <a:fillRect l="-913" t="-4061" r="-1484" b="-1066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3234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0509EB8-A387-20CB-87DD-1FBA474794DC}"/>
              </a:ext>
            </a:extLst>
          </p:cNvPr>
          <p:cNvSpPr txBox="1"/>
          <p:nvPr/>
        </p:nvSpPr>
        <p:spPr>
          <a:xfrm>
            <a:off x="446649" y="292411"/>
            <a:ext cx="6098344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>
              <a:lnSpc>
                <a:spcPct val="115000"/>
              </a:lnSpc>
              <a:tabLst>
                <a:tab pos="182880" algn="l"/>
              </a:tabLst>
            </a:pPr>
            <a:r>
              <a:rPr lang="fr-FR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Résolution d’une inéquation:</a:t>
            </a:r>
            <a:endParaRPr lang="fr-FR" sz="2400" b="1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EE83D5B-7BD7-5124-2B0F-98FE3BEF2577}"/>
              </a:ext>
            </a:extLst>
          </p:cNvPr>
          <p:cNvSpPr txBox="1"/>
          <p:nvPr/>
        </p:nvSpPr>
        <p:spPr>
          <a:xfrm>
            <a:off x="446649" y="3038161"/>
            <a:ext cx="8486336" cy="1469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67945" algn="l"/>
              </a:tabLst>
            </a:pPr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Remarque:</a:t>
            </a:r>
            <a:endParaRPr lang="fr-FR" sz="24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175">
              <a:lnSpc>
                <a:spcPct val="115000"/>
              </a:lnSpc>
              <a:tabLst>
                <a:tab pos="182880" algn="l"/>
              </a:tabLst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Résoudre une inéquation, c’est trouvé toutes ses solutions</a:t>
            </a:r>
          </a:p>
          <a:p>
            <a:pPr marL="3175">
              <a:lnSpc>
                <a:spcPct val="115000"/>
              </a:lnSpc>
              <a:spcAft>
                <a:spcPts val="1000"/>
              </a:spcAft>
              <a:tabLst>
                <a:tab pos="182880" algn="l"/>
              </a:tabLst>
            </a:pP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A970403-AB94-F725-2190-564CDABD2936}"/>
                  </a:ext>
                </a:extLst>
              </p:cNvPr>
              <p:cNvSpPr txBox="1"/>
              <p:nvPr/>
            </p:nvSpPr>
            <p:spPr>
              <a:xfrm>
                <a:off x="446649" y="4348363"/>
                <a:ext cx="609834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400" b="1" dirty="0">
                    <a:solidFill>
                      <a:srgbClr val="0070C0"/>
                    </a:solidFill>
                  </a:rPr>
                  <a:t>Exemple :</a:t>
                </a:r>
              </a:p>
              <a:p>
                <a:r>
                  <a:rPr lang="fr-F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Résoudre</a:t>
                </a:r>
                <a:r>
                  <a:rPr lang="fr-FR" sz="2400" dirty="0"/>
                  <a:t> l’inéquation </a:t>
                </a:r>
                <a14:m>
                  <m:oMath xmlns:m="http://schemas.openxmlformats.org/officeDocument/2006/math">
                    <m:r>
                      <a:rPr lang="fr-FR" sz="24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sz="2400" i="1" dirty="0" smtClean="0">
                        <a:latin typeface="Cambria Math" panose="02040503050406030204" pitchFamily="18" charset="0"/>
                      </a:rPr>
                      <m:t>+1≤4</m:t>
                    </m:r>
                  </m:oMath>
                </a14:m>
                <a:r>
                  <a:rPr lang="fr-FR" sz="2400" dirty="0"/>
                  <a:t> .</a:t>
                </a: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A970403-AB94-F725-2190-564CDABD29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649" y="4348363"/>
                <a:ext cx="6098344" cy="830997"/>
              </a:xfrm>
              <a:prstGeom prst="rect">
                <a:avLst/>
              </a:prstGeom>
              <a:blipFill>
                <a:blip r:embed="rId2"/>
                <a:stretch>
                  <a:fillRect l="-1499" t="-5839" b="-1532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ZoneTexte 1">
            <a:extLst>
              <a:ext uri="{FF2B5EF4-FFF2-40B4-BE49-F238E27FC236}">
                <a16:creationId xmlns:a16="http://schemas.microsoft.com/office/drawing/2014/main" id="{0C480D4B-3DBD-051A-EA7A-46B01300579C}"/>
              </a:ext>
            </a:extLst>
          </p:cNvPr>
          <p:cNvSpPr txBox="1"/>
          <p:nvPr/>
        </p:nvSpPr>
        <p:spPr>
          <a:xfrm>
            <a:off x="885092" y="1678640"/>
            <a:ext cx="5659901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dirty="0"/>
              <a:t>Les solutions de cette inéquation sont tous les nombres………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55A26C6-340A-6D50-11B2-E963A247DB92}"/>
              </a:ext>
            </a:extLst>
          </p:cNvPr>
          <p:cNvSpPr txBox="1"/>
          <p:nvPr/>
        </p:nvSpPr>
        <p:spPr>
          <a:xfrm>
            <a:off x="7213210" y="1309307"/>
            <a:ext cx="4093698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inférieurs strictement à ….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inférieurs ou égaux à…..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supérieurs strictement à…..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supérieurs ou égaux à…..</a:t>
            </a:r>
          </a:p>
        </p:txBody>
      </p:sp>
      <p:sp>
        <p:nvSpPr>
          <p:cNvPr id="4" name="Accolade ouvrante 3">
            <a:extLst>
              <a:ext uri="{FF2B5EF4-FFF2-40B4-BE49-F238E27FC236}">
                <a16:creationId xmlns:a16="http://schemas.microsoft.com/office/drawing/2014/main" id="{B619A982-6499-9CF6-5119-E2630E567698}"/>
              </a:ext>
            </a:extLst>
          </p:cNvPr>
          <p:cNvSpPr/>
          <p:nvPr/>
        </p:nvSpPr>
        <p:spPr>
          <a:xfrm>
            <a:off x="6709703" y="1250076"/>
            <a:ext cx="604910" cy="1688123"/>
          </a:xfrm>
          <a:prstGeom prst="leftBrace">
            <a:avLst>
              <a:gd name="adj1" fmla="val 50193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8506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90ED943-26B7-AFF2-DDF3-A385B2905DB1}"/>
              </a:ext>
            </a:extLst>
          </p:cNvPr>
          <p:cNvSpPr txBox="1"/>
          <p:nvPr/>
        </p:nvSpPr>
        <p:spPr>
          <a:xfrm>
            <a:off x="305972" y="226417"/>
            <a:ext cx="10596490" cy="3819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4. Application des équations ou inéquations pour résoudre un problème.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67945" algn="l"/>
              </a:tabLst>
            </a:pPr>
            <a:r>
              <a:rPr lang="fr-FR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Méthode :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0955">
              <a:lnSpc>
                <a:spcPct val="115000"/>
              </a:lnSpc>
              <a:tabLst>
                <a:tab pos="201295" algn="l"/>
              </a:tabLst>
            </a:pPr>
            <a:r>
              <a:rPr lang="fr-F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Pour résoudre un problème conduisant à la résolution d’une équation ou inéquation, on suit les étapes suivantes :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lphaLcParenR"/>
              <a:tabLst>
                <a:tab pos="201295" algn="l"/>
              </a:tabLst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Choisir une inconnue ;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lphaLcParenR"/>
              <a:tabLst>
                <a:tab pos="201295" algn="l"/>
              </a:tabLst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Formuler l’équation ou l’inéquation ;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  <a:tabLst>
                <a:tab pos="201295" algn="l"/>
              </a:tabLst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Résoudre l’équation ou l’inéquation ;</a:t>
            </a:r>
          </a:p>
          <a:p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d) Vérifier les solutions et les interpréter. </a:t>
            </a:r>
            <a:endParaRPr lang="fr-FR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EA1D2EC-F752-0992-473A-3007F46B8A89}"/>
              </a:ext>
            </a:extLst>
          </p:cNvPr>
          <p:cNvSpPr txBox="1"/>
          <p:nvPr/>
        </p:nvSpPr>
        <p:spPr>
          <a:xfrm>
            <a:off x="305972" y="4369481"/>
            <a:ext cx="10413610" cy="1467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Exemple:</a:t>
            </a:r>
            <a:endParaRPr kumimoji="0" lang="fr-FR" sz="2400" b="0" i="0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Un rectangle a pour largeur 12 m et pour aire vaut 180 m²  . Quelle est la mesure de la longueur ?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550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au 3">
                <a:extLst>
                  <a:ext uri="{FF2B5EF4-FFF2-40B4-BE49-F238E27FC236}">
                    <a16:creationId xmlns:a16="http://schemas.microsoft.com/office/drawing/2014/main" id="{EA4FB049-BB50-2004-FCF3-0015DF01A9E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92568824"/>
                  </p:ext>
                </p:extLst>
              </p:nvPr>
            </p:nvGraphicFramePr>
            <p:xfrm>
              <a:off x="295422" y="161868"/>
              <a:ext cx="5936566" cy="6417882"/>
            </p:xfrm>
            <a:graphic>
              <a:graphicData uri="http://schemas.openxmlformats.org/drawingml/2006/table">
                <a:tbl>
                  <a:tblPr/>
                  <a:tblGrid>
                    <a:gridCol w="5936566">
                      <a:extLst>
                        <a:ext uri="{9D8B030D-6E8A-4147-A177-3AD203B41FA5}">
                          <a16:colId xmlns:a16="http://schemas.microsoft.com/office/drawing/2014/main" val="355172786"/>
                        </a:ext>
                      </a:extLst>
                    </a:gridCol>
                  </a:tblGrid>
                  <a:tr h="4351338">
                    <a:tc>
                      <a:txBody>
                        <a:bodyPr/>
                        <a:lstStyle/>
                        <a:p>
                          <a:pPr marL="457200" indent="-457200" algn="l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  <a:buAutoNum type="arabicParenR"/>
                          </a:pPr>
                          <a:r>
                            <a:rPr lang="fr-FR" sz="24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Choix de l’inconnue :</a:t>
                          </a:r>
                        </a:p>
                        <a:p>
                          <a:pPr marL="0" indent="0" algn="l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  <a:buNone/>
                          </a:pPr>
                          <a:r>
                            <a:rPr lang="fr-FR" sz="24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soit </a:t>
                          </a:r>
                          <a14:m>
                            <m:oMath xmlns:m="http://schemas.openxmlformats.org/officeDocument/2006/math">
                              <m:r>
                                <a:rPr lang="fr-FR" sz="2400" i="1" dirty="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oMath>
                          </a14:m>
                          <a:r>
                            <a:rPr lang="fr-FR" sz="24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la longueur du rectangle. </a:t>
                          </a:r>
                          <a:endParaRPr lang="fr-FR" sz="2400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24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2) Mise en équation en utilisant l’énoncé : </a:t>
                          </a:r>
                        </a:p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2400" dirty="0">
                              <a:effectLst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   </a:t>
                          </a:r>
                          <a14:m>
                            <m:oMath xmlns:m="http://schemas.openxmlformats.org/officeDocument/2006/math">
                              <m:r>
                                <a:rPr lang="fr-FR" sz="2400" i="1" dirty="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12 </m:t>
                              </m:r>
                              <m:r>
                                <a:rPr lang="fr-FR" sz="2400" i="1" dirty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× </m:t>
                              </m:r>
                              <m:r>
                                <a:rPr lang="fr-FR" sz="2400" i="1" dirty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fr-FR" sz="2400" i="1" dirty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 = 180</m:t>
                              </m:r>
                            </m:oMath>
                          </a14:m>
                          <a:endParaRPr lang="fr-FR" sz="2400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24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3) Résolution : </a:t>
                          </a:r>
                          <a:endParaRPr lang="fr-FR" sz="2400" b="1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24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On a      </a:t>
                          </a:r>
                          <a14:m>
                            <m:oMath xmlns:m="http://schemas.openxmlformats.org/officeDocument/2006/math">
                              <m:r>
                                <a:rPr lang="fr-FR" sz="2400" i="1" dirty="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12 × </m:t>
                              </m:r>
                              <m:r>
                                <a:rPr lang="fr-FR" sz="2400" i="1" dirty="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fr-FR" sz="2400" i="1" dirty="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 =180 </m:t>
                              </m:r>
                            </m:oMath>
                          </a14:m>
                          <a:endParaRPr lang="fr-FR" sz="2400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24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Donc     </a:t>
                          </a:r>
                          <a14:m>
                            <m:oMath xmlns:m="http://schemas.openxmlformats.org/officeDocument/2006/math">
                              <m:r>
                                <a:rPr lang="fr-FR" sz="2400" i="1" dirty="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fr-FR" sz="2400" i="1" dirty="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 = 180 ÷12</m:t>
                              </m:r>
                            </m:oMath>
                          </a14:m>
                          <a:endParaRPr lang="fr-FR" sz="2400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24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Alors     </a:t>
                          </a:r>
                          <a14:m>
                            <m:oMath xmlns:m="http://schemas.openxmlformats.org/officeDocument/2006/math">
                              <m:r>
                                <a:rPr lang="fr-FR" sz="2400" i="1" dirty="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fr-FR" sz="2400" i="1" dirty="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 = 15</m:t>
                              </m:r>
                            </m:oMath>
                          </a14:m>
                          <a:endParaRPr lang="fr-FR" sz="2400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24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4)</a:t>
                          </a:r>
                          <a:r>
                            <a:rPr lang="fr-FR" sz="2400" b="0" dirty="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fr-FR" sz="24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Vérification :</a:t>
                          </a:r>
                          <a:endParaRPr lang="fr-FR" sz="2400" b="1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marL="0" indent="0" algn="l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fr-FR" sz="2400" b="1" i="1" dirty="0" smtClea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   </m:t>
                                </m:r>
                                <m:r>
                                  <a:rPr lang="fr-FR" sz="2400" i="1" dirty="0" smtClea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𝐿</m:t>
                                </m:r>
                                <m:r>
                                  <a:rPr lang="fr-FR" sz="2400" i="1" dirty="0" smtClea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×</m:t>
                                </m:r>
                                <m:r>
                                  <a:rPr lang="fr-FR" sz="2400" i="1" dirty="0" smtClea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𝑙</m:t>
                                </m:r>
                                <m:r>
                                  <a:rPr lang="fr-FR" sz="2400" i="1" dirty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 = 15×12 = 180</m:t>
                                </m:r>
                              </m:oMath>
                            </m:oMathPara>
                          </a14:m>
                          <a:endParaRPr lang="fr-FR" sz="2400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24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Interprétation :</a:t>
                          </a:r>
                          <a:endParaRPr lang="fr-FR" sz="2400" b="1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fr-FR" sz="2400" b="1" u="sng" dirty="0">
                              <a:solidFill>
                                <a:srgbClr val="00B05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fr-FR" sz="24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Alors</a:t>
                          </a:r>
                          <a:r>
                            <a:rPr lang="fr-FR" sz="2400" b="1" u="sng" dirty="0">
                              <a:solidFill>
                                <a:srgbClr val="00B05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fr-FR" sz="24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la mesure de la longueur est 15m</a:t>
                          </a:r>
                          <a:endParaRPr lang="fr-FR" sz="2400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marL="82925" marR="8292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6400731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au 3">
                <a:extLst>
                  <a:ext uri="{FF2B5EF4-FFF2-40B4-BE49-F238E27FC236}">
                    <a16:creationId xmlns:a16="http://schemas.microsoft.com/office/drawing/2014/main" id="{EA4FB049-BB50-2004-FCF3-0015DF01A9E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92568824"/>
                  </p:ext>
                </p:extLst>
              </p:nvPr>
            </p:nvGraphicFramePr>
            <p:xfrm>
              <a:off x="295422" y="161868"/>
              <a:ext cx="5936566" cy="6417882"/>
            </p:xfrm>
            <a:graphic>
              <a:graphicData uri="http://schemas.openxmlformats.org/drawingml/2006/table">
                <a:tbl>
                  <a:tblPr/>
                  <a:tblGrid>
                    <a:gridCol w="5936566">
                      <a:extLst>
                        <a:ext uri="{9D8B030D-6E8A-4147-A177-3AD203B41FA5}">
                          <a16:colId xmlns:a16="http://schemas.microsoft.com/office/drawing/2014/main" val="355172786"/>
                        </a:ext>
                      </a:extLst>
                    </a:gridCol>
                  </a:tblGrid>
                  <a:tr h="6417882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82925" marR="8292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t="-1044" b="-27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6400731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824944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</TotalTime>
  <Words>644</Words>
  <Application>Microsoft Office PowerPoint</Application>
  <PresentationFormat>Grand écran</PresentationFormat>
  <Paragraphs>72</Paragraphs>
  <Slides>8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7" baseType="lpstr">
      <vt:lpstr>18thCentury</vt:lpstr>
      <vt:lpstr>Arial</vt:lpstr>
      <vt:lpstr>Calibri</vt:lpstr>
      <vt:lpstr>Calibri Light</vt:lpstr>
      <vt:lpstr>Cambria Math</vt:lpstr>
      <vt:lpstr>Symbol</vt:lpstr>
      <vt:lpstr>Times New Roman</vt:lpstr>
      <vt:lpstr>Thème Office</vt:lpstr>
      <vt:lpstr>Equation</vt:lpstr>
      <vt:lpstr>Les équations  et Les inéquations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OUMAHMOUD BRAHIM</dc:creator>
  <cp:lastModifiedBy>OUMAHMOUD BRAHIM</cp:lastModifiedBy>
  <cp:revision>10</cp:revision>
  <dcterms:created xsi:type="dcterms:W3CDTF">2023-01-29T11:07:25Z</dcterms:created>
  <dcterms:modified xsi:type="dcterms:W3CDTF">2023-02-11T09:27:53Z</dcterms:modified>
</cp:coreProperties>
</file>